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mp4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1104" r:id="rId2"/>
    <p:sldId id="1106" r:id="rId3"/>
    <p:sldId id="1111" r:id="rId4"/>
    <p:sldId id="1112" r:id="rId5"/>
    <p:sldId id="1115" r:id="rId6"/>
    <p:sldId id="1108" r:id="rId7"/>
    <p:sldId id="1097" r:id="rId8"/>
    <p:sldId id="1103" r:id="rId9"/>
    <p:sldId id="1101" r:id="rId10"/>
    <p:sldId id="1098" r:id="rId11"/>
    <p:sldId id="1099" r:id="rId12"/>
    <p:sldId id="1100" r:id="rId13"/>
    <p:sldId id="1105" r:id="rId14"/>
    <p:sldId id="1093" r:id="rId15"/>
    <p:sldId id="1090" r:id="rId16"/>
    <p:sldId id="1102" r:id="rId17"/>
    <p:sldId id="1089" r:id="rId18"/>
    <p:sldId id="1117" r:id="rId19"/>
  </p:sldIdLst>
  <p:sldSz cx="9144000" cy="6858000" type="letter"/>
  <p:notesSz cx="7023100" cy="9309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5pPr>
    <a:lvl6pPr marL="22860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6pPr>
    <a:lvl7pPr marL="27432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7pPr>
    <a:lvl8pPr marL="32004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8pPr>
    <a:lvl9pPr marL="36576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89B6"/>
    <a:srgbClr val="637BA3"/>
    <a:srgbClr val="1AA178"/>
    <a:srgbClr val="D6ECFF"/>
    <a:srgbClr val="FFDD8A"/>
    <a:srgbClr val="341907"/>
    <a:srgbClr val="5A2C00"/>
    <a:srgbClr val="8B4500"/>
    <a:srgbClr val="8B4512"/>
    <a:srgbClr val="9003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708" autoAdjust="0"/>
    <p:restoredTop sz="81191" autoAdjust="0"/>
  </p:normalViewPr>
  <p:slideViewPr>
    <p:cSldViewPr>
      <p:cViewPr>
        <p:scale>
          <a:sx n="125" d="100"/>
          <a:sy n="125" d="100"/>
        </p:scale>
        <p:origin x="-1384" y="0"/>
      </p:cViewPr>
      <p:guideLst>
        <p:guide orient="horz" pos="2160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97" d="100"/>
          <a:sy n="97" d="100"/>
        </p:scale>
        <p:origin x="-3056" y="-120"/>
      </p:cViewPr>
      <p:guideLst>
        <p:guide orient="horz" pos="2931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4A945B-1677-F84B-A524-CAF250E531E8}" type="doc">
      <dgm:prSet loTypeId="urn:microsoft.com/office/officeart/2005/8/layout/process2" loCatId="" qsTypeId="urn:microsoft.com/office/officeart/2005/8/quickstyle/simple4" qsCatId="simple" csTypeId="urn:microsoft.com/office/officeart/2005/8/colors/colorful2" csCatId="colorful" phldr="1"/>
      <dgm:spPr/>
    </dgm:pt>
    <dgm:pt modelId="{8284DBD8-B8FF-F244-B2A0-3F0DB227E5F3}">
      <dgm:prSet phldrT="[Text]"/>
      <dgm:spPr/>
      <dgm:t>
        <a:bodyPr/>
        <a:lstStyle/>
        <a:p>
          <a:r>
            <a:rPr lang="en-US" dirty="0" smtClean="0">
              <a:latin typeface="Vagrounded"/>
              <a:cs typeface="Vagrounded"/>
            </a:rPr>
            <a:t>CS10</a:t>
          </a:r>
          <a:endParaRPr lang="en-US" dirty="0">
            <a:latin typeface="Vagrounded"/>
            <a:cs typeface="Vagrounded"/>
          </a:endParaRPr>
        </a:p>
      </dgm:t>
    </dgm:pt>
    <dgm:pt modelId="{6F57E6F5-BE60-DC4D-8F90-873743411AE6}" type="parTrans" cxnId="{2EC90E34-017C-4349-9E39-BED880E27503}">
      <dgm:prSet/>
      <dgm:spPr/>
      <dgm:t>
        <a:bodyPr/>
        <a:lstStyle/>
        <a:p>
          <a:endParaRPr lang="en-US"/>
        </a:p>
      </dgm:t>
    </dgm:pt>
    <dgm:pt modelId="{A657B094-BB45-954E-9BE8-6CAC83EF5B28}" type="sibTrans" cxnId="{2EC90E34-017C-4349-9E39-BED880E27503}">
      <dgm:prSet/>
      <dgm:spPr/>
      <dgm:t>
        <a:bodyPr/>
        <a:lstStyle/>
        <a:p>
          <a:endParaRPr lang="en-US"/>
        </a:p>
      </dgm:t>
    </dgm:pt>
    <dgm:pt modelId="{EABD4768-65A1-F849-9868-7732A0211490}">
      <dgm:prSet phldrT="[Text]"/>
      <dgm:spPr/>
      <dgm:t>
        <a:bodyPr/>
        <a:lstStyle/>
        <a:p>
          <a:r>
            <a:rPr lang="en-US" dirty="0" smtClean="0">
              <a:latin typeface="Vagrounded"/>
              <a:cs typeface="Vagrounded"/>
            </a:rPr>
            <a:t>CS61A</a:t>
          </a:r>
          <a:endParaRPr lang="en-US" dirty="0">
            <a:latin typeface="Vagrounded"/>
            <a:cs typeface="Vagrounded"/>
          </a:endParaRPr>
        </a:p>
      </dgm:t>
    </dgm:pt>
    <dgm:pt modelId="{3109DAFC-04B4-7B4E-9E07-F40B65793ACB}" type="parTrans" cxnId="{DEEF70B7-C91D-0542-B79A-FB104258DEBF}">
      <dgm:prSet/>
      <dgm:spPr/>
      <dgm:t>
        <a:bodyPr/>
        <a:lstStyle/>
        <a:p>
          <a:endParaRPr lang="en-US"/>
        </a:p>
      </dgm:t>
    </dgm:pt>
    <dgm:pt modelId="{DFAE0489-DA04-0D40-8E08-8174B6560E3D}" type="sibTrans" cxnId="{DEEF70B7-C91D-0542-B79A-FB104258DEBF}">
      <dgm:prSet/>
      <dgm:spPr/>
      <dgm:t>
        <a:bodyPr/>
        <a:lstStyle/>
        <a:p>
          <a:endParaRPr lang="en-US"/>
        </a:p>
      </dgm:t>
    </dgm:pt>
    <dgm:pt modelId="{B8B09834-7B77-3A43-9873-E4269E643E42}">
      <dgm:prSet phldrT="[Text]"/>
      <dgm:spPr/>
      <dgm:t>
        <a:bodyPr/>
        <a:lstStyle/>
        <a:p>
          <a:r>
            <a:rPr lang="en-US" dirty="0" smtClean="0">
              <a:latin typeface="Vagrounded"/>
              <a:cs typeface="Vagrounded"/>
            </a:rPr>
            <a:t>CS61B</a:t>
          </a:r>
          <a:endParaRPr lang="en-US" dirty="0">
            <a:latin typeface="Vagrounded"/>
            <a:cs typeface="Vagrounded"/>
          </a:endParaRPr>
        </a:p>
      </dgm:t>
    </dgm:pt>
    <dgm:pt modelId="{5F4A5AF0-FB71-344A-B2B2-E3DCEF4D0270}" type="parTrans" cxnId="{9CAB43D4-A50D-AF48-9ECD-FEECD3A20E50}">
      <dgm:prSet/>
      <dgm:spPr/>
      <dgm:t>
        <a:bodyPr/>
        <a:lstStyle/>
        <a:p>
          <a:endParaRPr lang="en-US"/>
        </a:p>
      </dgm:t>
    </dgm:pt>
    <dgm:pt modelId="{C15230C8-9917-DE47-A880-D41C935DA977}" type="sibTrans" cxnId="{9CAB43D4-A50D-AF48-9ECD-FEECD3A20E50}">
      <dgm:prSet/>
      <dgm:spPr/>
      <dgm:t>
        <a:bodyPr/>
        <a:lstStyle/>
        <a:p>
          <a:endParaRPr lang="en-US"/>
        </a:p>
      </dgm:t>
    </dgm:pt>
    <dgm:pt modelId="{FA4B4DAD-8168-2D43-A16D-4219C38DB9C5}">
      <dgm:prSet phldrT="[Text]"/>
      <dgm:spPr/>
      <dgm:t>
        <a:bodyPr/>
        <a:lstStyle/>
        <a:p>
          <a:r>
            <a:rPr lang="en-US" dirty="0" smtClean="0">
              <a:latin typeface="Vagrounded"/>
              <a:cs typeface="Vagrounded"/>
            </a:rPr>
            <a:t>CS61C</a:t>
          </a:r>
          <a:endParaRPr lang="en-US" dirty="0">
            <a:latin typeface="Vagrounded"/>
            <a:cs typeface="Vagrounded"/>
          </a:endParaRPr>
        </a:p>
      </dgm:t>
    </dgm:pt>
    <dgm:pt modelId="{350E1BCF-215F-F74E-9137-DE92F3294C66}" type="parTrans" cxnId="{DC4E7606-6854-D14B-B2D6-8D97812571E6}">
      <dgm:prSet/>
      <dgm:spPr/>
      <dgm:t>
        <a:bodyPr/>
        <a:lstStyle/>
        <a:p>
          <a:endParaRPr lang="en-US"/>
        </a:p>
      </dgm:t>
    </dgm:pt>
    <dgm:pt modelId="{6885B6DA-7044-3741-9AED-9DDECC2AD29D}" type="sibTrans" cxnId="{DC4E7606-6854-D14B-B2D6-8D97812571E6}">
      <dgm:prSet/>
      <dgm:spPr/>
      <dgm:t>
        <a:bodyPr/>
        <a:lstStyle/>
        <a:p>
          <a:endParaRPr lang="en-US"/>
        </a:p>
      </dgm:t>
    </dgm:pt>
    <dgm:pt modelId="{6EDA782A-A6DB-F34B-9343-81F05000B397}" type="pres">
      <dgm:prSet presAssocID="{C04A945B-1677-F84B-A524-CAF250E531E8}" presName="linearFlow" presStyleCnt="0">
        <dgm:presLayoutVars>
          <dgm:resizeHandles val="exact"/>
        </dgm:presLayoutVars>
      </dgm:prSet>
      <dgm:spPr/>
    </dgm:pt>
    <dgm:pt modelId="{72FD0D40-C91F-5940-BF53-63FC7F9B8EE1}" type="pres">
      <dgm:prSet presAssocID="{8284DBD8-B8FF-F244-B2A0-3F0DB227E5F3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0BA0EE-F9B1-434C-86B6-E630B2CBE62A}" type="pres">
      <dgm:prSet presAssocID="{A657B094-BB45-954E-9BE8-6CAC83EF5B28}" presName="sibTrans" presStyleLbl="sibTrans2D1" presStyleIdx="0" presStyleCnt="3"/>
      <dgm:spPr/>
      <dgm:t>
        <a:bodyPr/>
        <a:lstStyle/>
        <a:p>
          <a:endParaRPr lang="en-US"/>
        </a:p>
      </dgm:t>
    </dgm:pt>
    <dgm:pt modelId="{76238EC0-2AFF-7E46-9EC3-FD8131F50391}" type="pres">
      <dgm:prSet presAssocID="{A657B094-BB45-954E-9BE8-6CAC83EF5B28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4B0177EF-A375-5E4B-A762-3A3CEFFCCAD0}" type="pres">
      <dgm:prSet presAssocID="{EABD4768-65A1-F849-9868-7732A0211490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C35E8A-7C40-F141-897F-163933972E6B}" type="pres">
      <dgm:prSet presAssocID="{DFAE0489-DA04-0D40-8E08-8174B6560E3D}" presName="sibTrans" presStyleLbl="sibTrans2D1" presStyleIdx="1" presStyleCnt="3"/>
      <dgm:spPr/>
      <dgm:t>
        <a:bodyPr/>
        <a:lstStyle/>
        <a:p>
          <a:endParaRPr lang="en-US"/>
        </a:p>
      </dgm:t>
    </dgm:pt>
    <dgm:pt modelId="{E57B29C4-4AFA-9041-93B4-8ACA474F083F}" type="pres">
      <dgm:prSet presAssocID="{DFAE0489-DA04-0D40-8E08-8174B6560E3D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878E7070-7703-A64A-957B-CA17F9CE48B8}" type="pres">
      <dgm:prSet presAssocID="{B8B09834-7B77-3A43-9873-E4269E643E4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90D186-DC44-904A-9AD4-B2338CF110FC}" type="pres">
      <dgm:prSet presAssocID="{C15230C8-9917-DE47-A880-D41C935DA977}" presName="sibTrans" presStyleLbl="sibTrans2D1" presStyleIdx="2" presStyleCnt="3"/>
      <dgm:spPr/>
      <dgm:t>
        <a:bodyPr/>
        <a:lstStyle/>
        <a:p>
          <a:endParaRPr lang="en-US"/>
        </a:p>
      </dgm:t>
    </dgm:pt>
    <dgm:pt modelId="{5A03E281-2086-8E4E-8369-BEC8E999A679}" type="pres">
      <dgm:prSet presAssocID="{C15230C8-9917-DE47-A880-D41C935DA977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24C5B3A2-E4A1-9D43-ABB5-3F2C1AB1EE3C}" type="pres">
      <dgm:prSet presAssocID="{FA4B4DAD-8168-2D43-A16D-4219C38DB9C5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E9A5BB9-FBC5-3A48-8B3B-0C2D05F3C1E6}" type="presOf" srcId="{A657B094-BB45-954E-9BE8-6CAC83EF5B28}" destId="{76238EC0-2AFF-7E46-9EC3-FD8131F50391}" srcOrd="1" destOrd="0" presId="urn:microsoft.com/office/officeart/2005/8/layout/process2"/>
    <dgm:cxn modelId="{2703E3A2-1CC8-D44E-8A89-1F254C7C7B81}" type="presOf" srcId="{B8B09834-7B77-3A43-9873-E4269E643E42}" destId="{878E7070-7703-A64A-957B-CA17F9CE48B8}" srcOrd="0" destOrd="0" presId="urn:microsoft.com/office/officeart/2005/8/layout/process2"/>
    <dgm:cxn modelId="{3786A77C-26D7-B34A-9579-C6C9CC493DA9}" type="presOf" srcId="{C15230C8-9917-DE47-A880-D41C935DA977}" destId="{5A03E281-2086-8E4E-8369-BEC8E999A679}" srcOrd="1" destOrd="0" presId="urn:microsoft.com/office/officeart/2005/8/layout/process2"/>
    <dgm:cxn modelId="{0640CF5F-D603-DD4C-B31F-A6B742BA422D}" type="presOf" srcId="{8284DBD8-B8FF-F244-B2A0-3F0DB227E5F3}" destId="{72FD0D40-C91F-5940-BF53-63FC7F9B8EE1}" srcOrd="0" destOrd="0" presId="urn:microsoft.com/office/officeart/2005/8/layout/process2"/>
    <dgm:cxn modelId="{6BF0A4C9-2170-AD40-8CAE-91A4FE9DC41B}" type="presOf" srcId="{FA4B4DAD-8168-2D43-A16D-4219C38DB9C5}" destId="{24C5B3A2-E4A1-9D43-ABB5-3F2C1AB1EE3C}" srcOrd="0" destOrd="0" presId="urn:microsoft.com/office/officeart/2005/8/layout/process2"/>
    <dgm:cxn modelId="{AD956214-3183-A94E-8166-9ABA18B044C4}" type="presOf" srcId="{C15230C8-9917-DE47-A880-D41C935DA977}" destId="{CE90D186-DC44-904A-9AD4-B2338CF110FC}" srcOrd="0" destOrd="0" presId="urn:microsoft.com/office/officeart/2005/8/layout/process2"/>
    <dgm:cxn modelId="{2EC90E34-017C-4349-9E39-BED880E27503}" srcId="{C04A945B-1677-F84B-A524-CAF250E531E8}" destId="{8284DBD8-B8FF-F244-B2A0-3F0DB227E5F3}" srcOrd="0" destOrd="0" parTransId="{6F57E6F5-BE60-DC4D-8F90-873743411AE6}" sibTransId="{A657B094-BB45-954E-9BE8-6CAC83EF5B28}"/>
    <dgm:cxn modelId="{9CAB43D4-A50D-AF48-9ECD-FEECD3A20E50}" srcId="{C04A945B-1677-F84B-A524-CAF250E531E8}" destId="{B8B09834-7B77-3A43-9873-E4269E643E42}" srcOrd="2" destOrd="0" parTransId="{5F4A5AF0-FB71-344A-B2B2-E3DCEF4D0270}" sibTransId="{C15230C8-9917-DE47-A880-D41C935DA977}"/>
    <dgm:cxn modelId="{37C4BB12-2174-7146-8957-A37FC51648CA}" type="presOf" srcId="{A657B094-BB45-954E-9BE8-6CAC83EF5B28}" destId="{FD0BA0EE-F9B1-434C-86B6-E630B2CBE62A}" srcOrd="0" destOrd="0" presId="urn:microsoft.com/office/officeart/2005/8/layout/process2"/>
    <dgm:cxn modelId="{80C32B67-1311-1946-A9CE-E4C3EF86B740}" type="presOf" srcId="{C04A945B-1677-F84B-A524-CAF250E531E8}" destId="{6EDA782A-A6DB-F34B-9343-81F05000B397}" srcOrd="0" destOrd="0" presId="urn:microsoft.com/office/officeart/2005/8/layout/process2"/>
    <dgm:cxn modelId="{C46E67A3-0F56-2644-BD7E-62332E50AB80}" type="presOf" srcId="{EABD4768-65A1-F849-9868-7732A0211490}" destId="{4B0177EF-A375-5E4B-A762-3A3CEFFCCAD0}" srcOrd="0" destOrd="0" presId="urn:microsoft.com/office/officeart/2005/8/layout/process2"/>
    <dgm:cxn modelId="{E9DC03A8-42FD-0645-A982-C6F081E410D1}" type="presOf" srcId="{DFAE0489-DA04-0D40-8E08-8174B6560E3D}" destId="{E57B29C4-4AFA-9041-93B4-8ACA474F083F}" srcOrd="1" destOrd="0" presId="urn:microsoft.com/office/officeart/2005/8/layout/process2"/>
    <dgm:cxn modelId="{307BF2C9-9BAA-4D46-8276-10B553D5CAA1}" type="presOf" srcId="{DFAE0489-DA04-0D40-8E08-8174B6560E3D}" destId="{74C35E8A-7C40-F141-897F-163933972E6B}" srcOrd="0" destOrd="0" presId="urn:microsoft.com/office/officeart/2005/8/layout/process2"/>
    <dgm:cxn modelId="{DEEF70B7-C91D-0542-B79A-FB104258DEBF}" srcId="{C04A945B-1677-F84B-A524-CAF250E531E8}" destId="{EABD4768-65A1-F849-9868-7732A0211490}" srcOrd="1" destOrd="0" parTransId="{3109DAFC-04B4-7B4E-9E07-F40B65793ACB}" sibTransId="{DFAE0489-DA04-0D40-8E08-8174B6560E3D}"/>
    <dgm:cxn modelId="{DC4E7606-6854-D14B-B2D6-8D97812571E6}" srcId="{C04A945B-1677-F84B-A524-CAF250E531E8}" destId="{FA4B4DAD-8168-2D43-A16D-4219C38DB9C5}" srcOrd="3" destOrd="0" parTransId="{350E1BCF-215F-F74E-9137-DE92F3294C66}" sibTransId="{6885B6DA-7044-3741-9AED-9DDECC2AD29D}"/>
    <dgm:cxn modelId="{70DEF26D-47F8-414E-AEE3-EF2D9B921381}" type="presParOf" srcId="{6EDA782A-A6DB-F34B-9343-81F05000B397}" destId="{72FD0D40-C91F-5940-BF53-63FC7F9B8EE1}" srcOrd="0" destOrd="0" presId="urn:microsoft.com/office/officeart/2005/8/layout/process2"/>
    <dgm:cxn modelId="{9ACF4702-FC2C-344C-A5D9-839A4D56FAA5}" type="presParOf" srcId="{6EDA782A-A6DB-F34B-9343-81F05000B397}" destId="{FD0BA0EE-F9B1-434C-86B6-E630B2CBE62A}" srcOrd="1" destOrd="0" presId="urn:microsoft.com/office/officeart/2005/8/layout/process2"/>
    <dgm:cxn modelId="{F148910F-0786-274F-881E-DFEA90E71E82}" type="presParOf" srcId="{FD0BA0EE-F9B1-434C-86B6-E630B2CBE62A}" destId="{76238EC0-2AFF-7E46-9EC3-FD8131F50391}" srcOrd="0" destOrd="0" presId="urn:microsoft.com/office/officeart/2005/8/layout/process2"/>
    <dgm:cxn modelId="{6F2C01D0-3904-7747-800C-FD582659C3E5}" type="presParOf" srcId="{6EDA782A-A6DB-F34B-9343-81F05000B397}" destId="{4B0177EF-A375-5E4B-A762-3A3CEFFCCAD0}" srcOrd="2" destOrd="0" presId="urn:microsoft.com/office/officeart/2005/8/layout/process2"/>
    <dgm:cxn modelId="{18594D26-9C43-034D-B55A-65578081A97D}" type="presParOf" srcId="{6EDA782A-A6DB-F34B-9343-81F05000B397}" destId="{74C35E8A-7C40-F141-897F-163933972E6B}" srcOrd="3" destOrd="0" presId="urn:microsoft.com/office/officeart/2005/8/layout/process2"/>
    <dgm:cxn modelId="{F3387C85-3362-7243-A680-8658AB05CDDB}" type="presParOf" srcId="{74C35E8A-7C40-F141-897F-163933972E6B}" destId="{E57B29C4-4AFA-9041-93B4-8ACA474F083F}" srcOrd="0" destOrd="0" presId="urn:microsoft.com/office/officeart/2005/8/layout/process2"/>
    <dgm:cxn modelId="{69AF55BD-2259-7149-A8FB-96D884FFA68C}" type="presParOf" srcId="{6EDA782A-A6DB-F34B-9343-81F05000B397}" destId="{878E7070-7703-A64A-957B-CA17F9CE48B8}" srcOrd="4" destOrd="0" presId="urn:microsoft.com/office/officeart/2005/8/layout/process2"/>
    <dgm:cxn modelId="{DE3FFC8C-8208-0F47-B159-2FF0E6A5E233}" type="presParOf" srcId="{6EDA782A-A6DB-F34B-9343-81F05000B397}" destId="{CE90D186-DC44-904A-9AD4-B2338CF110FC}" srcOrd="5" destOrd="0" presId="urn:microsoft.com/office/officeart/2005/8/layout/process2"/>
    <dgm:cxn modelId="{8969A1A8-3DE4-2B43-939F-95A50B28A68E}" type="presParOf" srcId="{CE90D186-DC44-904A-9AD4-B2338CF110FC}" destId="{5A03E281-2086-8E4E-8369-BEC8E999A679}" srcOrd="0" destOrd="0" presId="urn:microsoft.com/office/officeart/2005/8/layout/process2"/>
    <dgm:cxn modelId="{E33B3EAA-2CEC-424C-98FD-7FA63FC79851}" type="presParOf" srcId="{6EDA782A-A6DB-F34B-9343-81F05000B397}" destId="{24C5B3A2-E4A1-9D43-ABB5-3F2C1AB1EE3C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FD0D40-C91F-5940-BF53-63FC7F9B8EE1}">
      <dsp:nvSpPr>
        <dsp:cNvPr id="0" name=""/>
        <dsp:cNvSpPr/>
      </dsp:nvSpPr>
      <dsp:spPr>
        <a:xfrm>
          <a:off x="1060903" y="2386"/>
          <a:ext cx="1597705" cy="8876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48000"/>
                <a:satMod val="138000"/>
              </a:schemeClr>
            </a:gs>
            <a:gs pos="25000">
              <a:schemeClr val="accent2">
                <a:hueOff val="0"/>
                <a:satOff val="0"/>
                <a:lumOff val="0"/>
                <a:alphaOff val="0"/>
                <a:tint val="85000"/>
              </a:schemeClr>
            </a:gs>
            <a:gs pos="40000">
              <a:schemeClr val="accent2">
                <a:hueOff val="0"/>
                <a:satOff val="0"/>
                <a:lumOff val="0"/>
                <a:alphaOff val="0"/>
                <a:tint val="9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93000"/>
              </a:schemeClr>
            </a:gs>
            <a:gs pos="60000">
              <a:schemeClr val="accent2">
                <a:hueOff val="0"/>
                <a:satOff val="0"/>
                <a:lumOff val="0"/>
                <a:alphaOff val="0"/>
                <a:tint val="92000"/>
              </a:schemeClr>
            </a:gs>
            <a:gs pos="75000">
              <a:schemeClr val="accent2">
                <a:hueOff val="0"/>
                <a:satOff val="0"/>
                <a:lumOff val="0"/>
                <a:alphaOff val="0"/>
                <a:tint val="83000"/>
                <a:satMod val="108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48000"/>
                <a:satMod val="150000"/>
              </a:schemeClr>
            </a:gs>
          </a:gsLst>
          <a:lin ang="5400000" scaled="0"/>
        </a:gradFill>
        <a:ln>
          <a:noFill/>
        </a:ln>
        <a:effectLst>
          <a:glow rad="63500">
            <a:schemeClr val="accent2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  <a:scene3d>
          <a:camera prst="orthographicFront" fov="0">
            <a:rot lat="0" lon="0" rev="0"/>
          </a:camera>
          <a:lightRig rig="brightRoom" dir="tl">
            <a:rot lat="0" lon="0" rev="8700000"/>
          </a:lightRig>
        </a:scene3d>
        <a:sp3d>
          <a:bevelT w="0" h="0"/>
          <a:contourClr>
            <a:schemeClr val="accent2">
              <a:hueOff val="0"/>
              <a:satOff val="0"/>
              <a:lumOff val="0"/>
              <a:alphaOff val="0"/>
              <a:tint val="7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latin typeface="Vagrounded"/>
              <a:cs typeface="Vagrounded"/>
            </a:rPr>
            <a:t>CS10</a:t>
          </a:r>
          <a:endParaRPr lang="en-US" sz="3800" kern="1200" dirty="0">
            <a:latin typeface="Vagrounded"/>
            <a:cs typeface="Vagrounded"/>
          </a:endParaRPr>
        </a:p>
      </dsp:txBody>
      <dsp:txXfrm>
        <a:off x="1086900" y="28383"/>
        <a:ext cx="1545711" cy="835620"/>
      </dsp:txXfrm>
    </dsp:sp>
    <dsp:sp modelId="{FD0BA0EE-F9B1-434C-86B6-E630B2CBE62A}">
      <dsp:nvSpPr>
        <dsp:cNvPr id="0" name=""/>
        <dsp:cNvSpPr/>
      </dsp:nvSpPr>
      <dsp:spPr>
        <a:xfrm rot="5400000">
          <a:off x="1693328" y="912190"/>
          <a:ext cx="332855" cy="3994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48000"/>
                <a:satMod val="138000"/>
              </a:schemeClr>
            </a:gs>
            <a:gs pos="25000">
              <a:schemeClr val="accent2">
                <a:hueOff val="0"/>
                <a:satOff val="0"/>
                <a:lumOff val="0"/>
                <a:alphaOff val="0"/>
                <a:tint val="85000"/>
              </a:schemeClr>
            </a:gs>
            <a:gs pos="40000">
              <a:schemeClr val="accent2">
                <a:hueOff val="0"/>
                <a:satOff val="0"/>
                <a:lumOff val="0"/>
                <a:alphaOff val="0"/>
                <a:tint val="9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tint val="93000"/>
              </a:schemeClr>
            </a:gs>
            <a:gs pos="60000">
              <a:schemeClr val="accent2">
                <a:hueOff val="0"/>
                <a:satOff val="0"/>
                <a:lumOff val="0"/>
                <a:alphaOff val="0"/>
                <a:tint val="92000"/>
              </a:schemeClr>
            </a:gs>
            <a:gs pos="75000">
              <a:schemeClr val="accent2">
                <a:hueOff val="0"/>
                <a:satOff val="0"/>
                <a:lumOff val="0"/>
                <a:alphaOff val="0"/>
                <a:tint val="83000"/>
                <a:satMod val="108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48000"/>
                <a:satMod val="150000"/>
              </a:schemeClr>
            </a:gs>
          </a:gsLst>
          <a:lin ang="5400000" scaled="0"/>
        </a:gradFill>
        <a:ln>
          <a:noFill/>
        </a:ln>
        <a:effectLst>
          <a:glow rad="63500">
            <a:schemeClr val="accent2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  <a:scene3d>
          <a:camera prst="orthographicFront" fov="0">
            <a:rot lat="0" lon="0" rev="0"/>
          </a:camera>
          <a:lightRig rig="brightRoom" dir="tl">
            <a:rot lat="0" lon="0" rev="8700000"/>
          </a:lightRig>
        </a:scene3d>
        <a:sp3d>
          <a:bevelT w="0" h="0"/>
          <a:contourClr>
            <a:schemeClr val="accent2">
              <a:hueOff val="0"/>
              <a:satOff val="0"/>
              <a:lumOff val="0"/>
              <a:alphaOff val="0"/>
              <a:tint val="7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 rot="-5400000">
        <a:off x="1739928" y="945475"/>
        <a:ext cx="239656" cy="232999"/>
      </dsp:txXfrm>
    </dsp:sp>
    <dsp:sp modelId="{4B0177EF-A375-5E4B-A762-3A3CEFFCCAD0}">
      <dsp:nvSpPr>
        <dsp:cNvPr id="0" name=""/>
        <dsp:cNvSpPr/>
      </dsp:nvSpPr>
      <dsp:spPr>
        <a:xfrm>
          <a:off x="1060903" y="1333807"/>
          <a:ext cx="1597705" cy="8876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5775273"/>
                <a:satOff val="5219"/>
                <a:lumOff val="589"/>
                <a:alphaOff val="0"/>
                <a:tint val="48000"/>
                <a:satMod val="138000"/>
              </a:schemeClr>
            </a:gs>
            <a:gs pos="25000">
              <a:schemeClr val="accent2">
                <a:hueOff val="-5775273"/>
                <a:satOff val="5219"/>
                <a:lumOff val="589"/>
                <a:alphaOff val="0"/>
                <a:tint val="85000"/>
              </a:schemeClr>
            </a:gs>
            <a:gs pos="40000">
              <a:schemeClr val="accent2">
                <a:hueOff val="-5775273"/>
                <a:satOff val="5219"/>
                <a:lumOff val="589"/>
                <a:alphaOff val="0"/>
                <a:tint val="92000"/>
              </a:schemeClr>
            </a:gs>
            <a:gs pos="50000">
              <a:schemeClr val="accent2">
                <a:hueOff val="-5775273"/>
                <a:satOff val="5219"/>
                <a:lumOff val="589"/>
                <a:alphaOff val="0"/>
                <a:tint val="93000"/>
              </a:schemeClr>
            </a:gs>
            <a:gs pos="60000">
              <a:schemeClr val="accent2">
                <a:hueOff val="-5775273"/>
                <a:satOff val="5219"/>
                <a:lumOff val="589"/>
                <a:alphaOff val="0"/>
                <a:tint val="92000"/>
              </a:schemeClr>
            </a:gs>
            <a:gs pos="75000">
              <a:schemeClr val="accent2">
                <a:hueOff val="-5775273"/>
                <a:satOff val="5219"/>
                <a:lumOff val="589"/>
                <a:alphaOff val="0"/>
                <a:tint val="83000"/>
                <a:satMod val="108000"/>
              </a:schemeClr>
            </a:gs>
            <a:gs pos="100000">
              <a:schemeClr val="accent2">
                <a:hueOff val="-5775273"/>
                <a:satOff val="5219"/>
                <a:lumOff val="589"/>
                <a:alphaOff val="0"/>
                <a:tint val="48000"/>
                <a:satMod val="150000"/>
              </a:schemeClr>
            </a:gs>
          </a:gsLst>
          <a:lin ang="5400000" scaled="0"/>
        </a:gradFill>
        <a:ln>
          <a:noFill/>
        </a:ln>
        <a:effectLst>
          <a:glow rad="63500">
            <a:schemeClr val="accent2">
              <a:hueOff val="-5775273"/>
              <a:satOff val="5219"/>
              <a:lumOff val="589"/>
              <a:alphaOff val="0"/>
              <a:alpha val="45000"/>
              <a:satMod val="120000"/>
            </a:schemeClr>
          </a:glow>
        </a:effectLst>
        <a:scene3d>
          <a:camera prst="orthographicFront" fov="0">
            <a:rot lat="0" lon="0" rev="0"/>
          </a:camera>
          <a:lightRig rig="brightRoom" dir="tl">
            <a:rot lat="0" lon="0" rev="8700000"/>
          </a:lightRig>
        </a:scene3d>
        <a:sp3d>
          <a:bevelT w="0" h="0"/>
          <a:contourClr>
            <a:schemeClr val="accent2">
              <a:hueOff val="-5775273"/>
              <a:satOff val="5219"/>
              <a:lumOff val="589"/>
              <a:alphaOff val="0"/>
              <a:tint val="7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latin typeface="Vagrounded"/>
              <a:cs typeface="Vagrounded"/>
            </a:rPr>
            <a:t>CS61A</a:t>
          </a:r>
          <a:endParaRPr lang="en-US" sz="3800" kern="1200" dirty="0">
            <a:latin typeface="Vagrounded"/>
            <a:cs typeface="Vagrounded"/>
          </a:endParaRPr>
        </a:p>
      </dsp:txBody>
      <dsp:txXfrm>
        <a:off x="1086900" y="1359804"/>
        <a:ext cx="1545711" cy="835620"/>
      </dsp:txXfrm>
    </dsp:sp>
    <dsp:sp modelId="{74C35E8A-7C40-F141-897F-163933972E6B}">
      <dsp:nvSpPr>
        <dsp:cNvPr id="0" name=""/>
        <dsp:cNvSpPr/>
      </dsp:nvSpPr>
      <dsp:spPr>
        <a:xfrm rot="5400000">
          <a:off x="1693328" y="2243611"/>
          <a:ext cx="332855" cy="3994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-8662909"/>
                <a:satOff val="7828"/>
                <a:lumOff val="884"/>
                <a:alphaOff val="0"/>
                <a:tint val="48000"/>
                <a:satMod val="138000"/>
              </a:schemeClr>
            </a:gs>
            <a:gs pos="25000">
              <a:schemeClr val="accent2">
                <a:hueOff val="-8662909"/>
                <a:satOff val="7828"/>
                <a:lumOff val="884"/>
                <a:alphaOff val="0"/>
                <a:tint val="85000"/>
              </a:schemeClr>
            </a:gs>
            <a:gs pos="40000">
              <a:schemeClr val="accent2">
                <a:hueOff val="-8662909"/>
                <a:satOff val="7828"/>
                <a:lumOff val="884"/>
                <a:alphaOff val="0"/>
                <a:tint val="92000"/>
              </a:schemeClr>
            </a:gs>
            <a:gs pos="50000">
              <a:schemeClr val="accent2">
                <a:hueOff val="-8662909"/>
                <a:satOff val="7828"/>
                <a:lumOff val="884"/>
                <a:alphaOff val="0"/>
                <a:tint val="93000"/>
              </a:schemeClr>
            </a:gs>
            <a:gs pos="60000">
              <a:schemeClr val="accent2">
                <a:hueOff val="-8662909"/>
                <a:satOff val="7828"/>
                <a:lumOff val="884"/>
                <a:alphaOff val="0"/>
                <a:tint val="92000"/>
              </a:schemeClr>
            </a:gs>
            <a:gs pos="75000">
              <a:schemeClr val="accent2">
                <a:hueOff val="-8662909"/>
                <a:satOff val="7828"/>
                <a:lumOff val="884"/>
                <a:alphaOff val="0"/>
                <a:tint val="83000"/>
                <a:satMod val="108000"/>
              </a:schemeClr>
            </a:gs>
            <a:gs pos="100000">
              <a:schemeClr val="accent2">
                <a:hueOff val="-8662909"/>
                <a:satOff val="7828"/>
                <a:lumOff val="884"/>
                <a:alphaOff val="0"/>
                <a:tint val="48000"/>
                <a:satMod val="150000"/>
              </a:schemeClr>
            </a:gs>
          </a:gsLst>
          <a:lin ang="5400000" scaled="0"/>
        </a:gradFill>
        <a:ln>
          <a:noFill/>
        </a:ln>
        <a:effectLst>
          <a:glow rad="63500">
            <a:schemeClr val="accent2">
              <a:hueOff val="-8662909"/>
              <a:satOff val="7828"/>
              <a:lumOff val="884"/>
              <a:alphaOff val="0"/>
              <a:alpha val="45000"/>
              <a:satMod val="120000"/>
            </a:schemeClr>
          </a:glow>
        </a:effectLst>
        <a:scene3d>
          <a:camera prst="orthographicFront" fov="0">
            <a:rot lat="0" lon="0" rev="0"/>
          </a:camera>
          <a:lightRig rig="brightRoom" dir="tl">
            <a:rot lat="0" lon="0" rev="8700000"/>
          </a:lightRig>
        </a:scene3d>
        <a:sp3d>
          <a:bevelT w="0" h="0"/>
          <a:contourClr>
            <a:schemeClr val="accent2">
              <a:hueOff val="-8662909"/>
              <a:satOff val="7828"/>
              <a:lumOff val="884"/>
              <a:alphaOff val="0"/>
              <a:tint val="7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 rot="-5400000">
        <a:off x="1739928" y="2276896"/>
        <a:ext cx="239656" cy="232999"/>
      </dsp:txXfrm>
    </dsp:sp>
    <dsp:sp modelId="{878E7070-7703-A64A-957B-CA17F9CE48B8}">
      <dsp:nvSpPr>
        <dsp:cNvPr id="0" name=""/>
        <dsp:cNvSpPr/>
      </dsp:nvSpPr>
      <dsp:spPr>
        <a:xfrm>
          <a:off x="1060903" y="2665228"/>
          <a:ext cx="1597705" cy="8876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1550546"/>
                <a:satOff val="10438"/>
                <a:lumOff val="1179"/>
                <a:alphaOff val="0"/>
                <a:tint val="48000"/>
                <a:satMod val="138000"/>
              </a:schemeClr>
            </a:gs>
            <a:gs pos="25000">
              <a:schemeClr val="accent2">
                <a:hueOff val="-11550546"/>
                <a:satOff val="10438"/>
                <a:lumOff val="1179"/>
                <a:alphaOff val="0"/>
                <a:tint val="85000"/>
              </a:schemeClr>
            </a:gs>
            <a:gs pos="40000">
              <a:schemeClr val="accent2">
                <a:hueOff val="-11550546"/>
                <a:satOff val="10438"/>
                <a:lumOff val="1179"/>
                <a:alphaOff val="0"/>
                <a:tint val="92000"/>
              </a:schemeClr>
            </a:gs>
            <a:gs pos="50000">
              <a:schemeClr val="accent2">
                <a:hueOff val="-11550546"/>
                <a:satOff val="10438"/>
                <a:lumOff val="1179"/>
                <a:alphaOff val="0"/>
                <a:tint val="93000"/>
              </a:schemeClr>
            </a:gs>
            <a:gs pos="60000">
              <a:schemeClr val="accent2">
                <a:hueOff val="-11550546"/>
                <a:satOff val="10438"/>
                <a:lumOff val="1179"/>
                <a:alphaOff val="0"/>
                <a:tint val="92000"/>
              </a:schemeClr>
            </a:gs>
            <a:gs pos="75000">
              <a:schemeClr val="accent2">
                <a:hueOff val="-11550546"/>
                <a:satOff val="10438"/>
                <a:lumOff val="1179"/>
                <a:alphaOff val="0"/>
                <a:tint val="83000"/>
                <a:satMod val="108000"/>
              </a:schemeClr>
            </a:gs>
            <a:gs pos="100000">
              <a:schemeClr val="accent2">
                <a:hueOff val="-11550546"/>
                <a:satOff val="10438"/>
                <a:lumOff val="1179"/>
                <a:alphaOff val="0"/>
                <a:tint val="48000"/>
                <a:satMod val="150000"/>
              </a:schemeClr>
            </a:gs>
          </a:gsLst>
          <a:lin ang="5400000" scaled="0"/>
        </a:gradFill>
        <a:ln>
          <a:noFill/>
        </a:ln>
        <a:effectLst>
          <a:glow rad="63500">
            <a:schemeClr val="accent2">
              <a:hueOff val="-11550546"/>
              <a:satOff val="10438"/>
              <a:lumOff val="1179"/>
              <a:alphaOff val="0"/>
              <a:alpha val="45000"/>
              <a:satMod val="120000"/>
            </a:schemeClr>
          </a:glow>
        </a:effectLst>
        <a:scene3d>
          <a:camera prst="orthographicFront" fov="0">
            <a:rot lat="0" lon="0" rev="0"/>
          </a:camera>
          <a:lightRig rig="brightRoom" dir="tl">
            <a:rot lat="0" lon="0" rev="8700000"/>
          </a:lightRig>
        </a:scene3d>
        <a:sp3d>
          <a:bevelT w="0" h="0"/>
          <a:contourClr>
            <a:schemeClr val="accent2">
              <a:hueOff val="-11550546"/>
              <a:satOff val="10438"/>
              <a:lumOff val="1179"/>
              <a:alphaOff val="0"/>
              <a:tint val="7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latin typeface="Vagrounded"/>
              <a:cs typeface="Vagrounded"/>
            </a:rPr>
            <a:t>CS61B</a:t>
          </a:r>
          <a:endParaRPr lang="en-US" sz="3800" kern="1200" dirty="0">
            <a:latin typeface="Vagrounded"/>
            <a:cs typeface="Vagrounded"/>
          </a:endParaRPr>
        </a:p>
      </dsp:txBody>
      <dsp:txXfrm>
        <a:off x="1086900" y="2691225"/>
        <a:ext cx="1545711" cy="835620"/>
      </dsp:txXfrm>
    </dsp:sp>
    <dsp:sp modelId="{CE90D186-DC44-904A-9AD4-B2338CF110FC}">
      <dsp:nvSpPr>
        <dsp:cNvPr id="0" name=""/>
        <dsp:cNvSpPr/>
      </dsp:nvSpPr>
      <dsp:spPr>
        <a:xfrm rot="5400000">
          <a:off x="1693328" y="3575033"/>
          <a:ext cx="332855" cy="3994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-17325818"/>
                <a:satOff val="15657"/>
                <a:lumOff val="1768"/>
                <a:alphaOff val="0"/>
                <a:tint val="48000"/>
                <a:satMod val="138000"/>
              </a:schemeClr>
            </a:gs>
            <a:gs pos="25000">
              <a:schemeClr val="accent2">
                <a:hueOff val="-17325818"/>
                <a:satOff val="15657"/>
                <a:lumOff val="1768"/>
                <a:alphaOff val="0"/>
                <a:tint val="85000"/>
              </a:schemeClr>
            </a:gs>
            <a:gs pos="40000">
              <a:schemeClr val="accent2">
                <a:hueOff val="-17325818"/>
                <a:satOff val="15657"/>
                <a:lumOff val="1768"/>
                <a:alphaOff val="0"/>
                <a:tint val="92000"/>
              </a:schemeClr>
            </a:gs>
            <a:gs pos="50000">
              <a:schemeClr val="accent2">
                <a:hueOff val="-17325818"/>
                <a:satOff val="15657"/>
                <a:lumOff val="1768"/>
                <a:alphaOff val="0"/>
                <a:tint val="93000"/>
              </a:schemeClr>
            </a:gs>
            <a:gs pos="60000">
              <a:schemeClr val="accent2">
                <a:hueOff val="-17325818"/>
                <a:satOff val="15657"/>
                <a:lumOff val="1768"/>
                <a:alphaOff val="0"/>
                <a:tint val="92000"/>
              </a:schemeClr>
            </a:gs>
            <a:gs pos="75000">
              <a:schemeClr val="accent2">
                <a:hueOff val="-17325818"/>
                <a:satOff val="15657"/>
                <a:lumOff val="1768"/>
                <a:alphaOff val="0"/>
                <a:tint val="83000"/>
                <a:satMod val="108000"/>
              </a:schemeClr>
            </a:gs>
            <a:gs pos="100000">
              <a:schemeClr val="accent2">
                <a:hueOff val="-17325818"/>
                <a:satOff val="15657"/>
                <a:lumOff val="1768"/>
                <a:alphaOff val="0"/>
                <a:tint val="48000"/>
                <a:satMod val="150000"/>
              </a:schemeClr>
            </a:gs>
          </a:gsLst>
          <a:lin ang="5400000" scaled="0"/>
        </a:gradFill>
        <a:ln>
          <a:noFill/>
        </a:ln>
        <a:effectLst>
          <a:glow rad="63500">
            <a:schemeClr val="accent2">
              <a:hueOff val="-17325818"/>
              <a:satOff val="15657"/>
              <a:lumOff val="1768"/>
              <a:alphaOff val="0"/>
              <a:alpha val="45000"/>
              <a:satMod val="120000"/>
            </a:schemeClr>
          </a:glow>
        </a:effectLst>
        <a:scene3d>
          <a:camera prst="orthographicFront" fov="0">
            <a:rot lat="0" lon="0" rev="0"/>
          </a:camera>
          <a:lightRig rig="brightRoom" dir="tl">
            <a:rot lat="0" lon="0" rev="8700000"/>
          </a:lightRig>
        </a:scene3d>
        <a:sp3d>
          <a:bevelT w="0" h="0"/>
          <a:contourClr>
            <a:schemeClr val="accent2">
              <a:hueOff val="-17325818"/>
              <a:satOff val="15657"/>
              <a:lumOff val="1768"/>
              <a:alphaOff val="0"/>
              <a:tint val="7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 rot="-5400000">
        <a:off x="1739928" y="3608318"/>
        <a:ext cx="239656" cy="232999"/>
      </dsp:txXfrm>
    </dsp:sp>
    <dsp:sp modelId="{24C5B3A2-E4A1-9D43-ABB5-3F2C1AB1EE3C}">
      <dsp:nvSpPr>
        <dsp:cNvPr id="0" name=""/>
        <dsp:cNvSpPr/>
      </dsp:nvSpPr>
      <dsp:spPr>
        <a:xfrm>
          <a:off x="1060903" y="3996649"/>
          <a:ext cx="1597705" cy="8876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7325818"/>
                <a:satOff val="15657"/>
                <a:lumOff val="1768"/>
                <a:alphaOff val="0"/>
                <a:tint val="48000"/>
                <a:satMod val="138000"/>
              </a:schemeClr>
            </a:gs>
            <a:gs pos="25000">
              <a:schemeClr val="accent2">
                <a:hueOff val="-17325818"/>
                <a:satOff val="15657"/>
                <a:lumOff val="1768"/>
                <a:alphaOff val="0"/>
                <a:tint val="85000"/>
              </a:schemeClr>
            </a:gs>
            <a:gs pos="40000">
              <a:schemeClr val="accent2">
                <a:hueOff val="-17325818"/>
                <a:satOff val="15657"/>
                <a:lumOff val="1768"/>
                <a:alphaOff val="0"/>
                <a:tint val="92000"/>
              </a:schemeClr>
            </a:gs>
            <a:gs pos="50000">
              <a:schemeClr val="accent2">
                <a:hueOff val="-17325818"/>
                <a:satOff val="15657"/>
                <a:lumOff val="1768"/>
                <a:alphaOff val="0"/>
                <a:tint val="93000"/>
              </a:schemeClr>
            </a:gs>
            <a:gs pos="60000">
              <a:schemeClr val="accent2">
                <a:hueOff val="-17325818"/>
                <a:satOff val="15657"/>
                <a:lumOff val="1768"/>
                <a:alphaOff val="0"/>
                <a:tint val="92000"/>
              </a:schemeClr>
            </a:gs>
            <a:gs pos="75000">
              <a:schemeClr val="accent2">
                <a:hueOff val="-17325818"/>
                <a:satOff val="15657"/>
                <a:lumOff val="1768"/>
                <a:alphaOff val="0"/>
                <a:tint val="83000"/>
                <a:satMod val="108000"/>
              </a:schemeClr>
            </a:gs>
            <a:gs pos="100000">
              <a:schemeClr val="accent2">
                <a:hueOff val="-17325818"/>
                <a:satOff val="15657"/>
                <a:lumOff val="1768"/>
                <a:alphaOff val="0"/>
                <a:tint val="48000"/>
                <a:satMod val="150000"/>
              </a:schemeClr>
            </a:gs>
          </a:gsLst>
          <a:lin ang="5400000" scaled="0"/>
        </a:gradFill>
        <a:ln>
          <a:noFill/>
        </a:ln>
        <a:effectLst>
          <a:glow rad="63500">
            <a:schemeClr val="accent2">
              <a:hueOff val="-17325818"/>
              <a:satOff val="15657"/>
              <a:lumOff val="1768"/>
              <a:alphaOff val="0"/>
              <a:alpha val="45000"/>
              <a:satMod val="120000"/>
            </a:schemeClr>
          </a:glow>
        </a:effectLst>
        <a:scene3d>
          <a:camera prst="orthographicFront" fov="0">
            <a:rot lat="0" lon="0" rev="0"/>
          </a:camera>
          <a:lightRig rig="brightRoom" dir="tl">
            <a:rot lat="0" lon="0" rev="8700000"/>
          </a:lightRig>
        </a:scene3d>
        <a:sp3d>
          <a:bevelT w="0" h="0"/>
          <a:contourClr>
            <a:schemeClr val="accent2">
              <a:hueOff val="-17325818"/>
              <a:satOff val="15657"/>
              <a:lumOff val="1768"/>
              <a:alphaOff val="0"/>
              <a:tint val="7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latin typeface="Vagrounded"/>
              <a:cs typeface="Vagrounded"/>
            </a:rPr>
            <a:t>CS61C</a:t>
          </a:r>
          <a:endParaRPr lang="en-US" sz="3800" kern="1200" dirty="0">
            <a:latin typeface="Vagrounded"/>
            <a:cs typeface="Vagrounded"/>
          </a:endParaRPr>
        </a:p>
      </dsp:txBody>
      <dsp:txXfrm>
        <a:off x="1086900" y="4022646"/>
        <a:ext cx="1545711" cy="8356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87839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4913" y="596900"/>
            <a:ext cx="4637087" cy="34782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28638" y="4424363"/>
            <a:ext cx="6049962" cy="4186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2282" tIns="45329" rIns="92282" bIns="453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We want this to be in font 11 and justify.</a:t>
            </a:r>
          </a:p>
        </p:txBody>
      </p:sp>
    </p:spTree>
    <p:extLst>
      <p:ext uri="{BB962C8B-B14F-4D97-AF65-F5344CB8AC3E}">
        <p14:creationId xmlns:p14="http://schemas.microsoft.com/office/powerpoint/2010/main" val="29672267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100" kern="1200">
        <a:solidFill>
          <a:schemeClr val="tx1"/>
        </a:solidFill>
        <a:latin typeface="Arial" pitchFamily="-65" charset="0"/>
        <a:ea typeface="ＭＳ Ｐゴシック" charset="-128"/>
        <a:cs typeface="ＭＳ Ｐゴシック" charset="-128"/>
      </a:defRPr>
    </a:lvl1pPr>
    <a:lvl2pPr marL="37931725" indent="-3747452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66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04913" y="596900"/>
            <a:ext cx="4637087" cy="34782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41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8638" y="4424364"/>
            <a:ext cx="6049962" cy="418623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806" tIns="45903" rIns="91806" bIns="45903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5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04913" y="596900"/>
            <a:ext cx="4637087" cy="34782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45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8638" y="4424364"/>
            <a:ext cx="6049962" cy="418623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806" tIns="45903" rIns="91806" bIns="45903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59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8867" y="4420591"/>
            <a:ext cx="6052241" cy="4189711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 lIns="92341" tIns="45360" rIns="92341" bIns="4536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6595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00150" y="598488"/>
            <a:ext cx="4635500" cy="3476625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1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511550" y="2441575"/>
            <a:ext cx="0" cy="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91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5350" y="6389160"/>
            <a:ext cx="5532287" cy="25314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8270" tIns="44135" rIns="88270" bIns="44135">
            <a:prstTxWarp prst="textNoShape">
              <a:avLst/>
            </a:prstTxWarp>
          </a:bodyPr>
          <a:lstStyle/>
          <a:p>
            <a:pPr marL="229514" indent="-229514"/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2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04913" y="596900"/>
            <a:ext cx="4637087" cy="34782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12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8638" y="4424363"/>
            <a:ext cx="6049962" cy="418623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805" tIns="45902" rIns="91805" bIns="45902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1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511550" y="2441575"/>
            <a:ext cx="0" cy="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91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5350" y="6389160"/>
            <a:ext cx="5532287" cy="25314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8270" tIns="44135" rIns="88270" bIns="44135">
            <a:prstTxWarp prst="textNoShape">
              <a:avLst/>
            </a:prstTxWarp>
          </a:bodyPr>
          <a:lstStyle/>
          <a:p>
            <a:pPr marL="229514" indent="-229514"/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395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04913" y="596900"/>
            <a:ext cx="4637087" cy="34782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539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8638" y="4424364"/>
            <a:ext cx="6049962" cy="418623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806" tIns="45903" rIns="91806" bIns="45903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0386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990601"/>
            <a:ext cx="40386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Placeholder 2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989012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0"/>
          <p:cNvSpPr>
            <a:spLocks noChangeArrowheads="1"/>
          </p:cNvSpPr>
          <p:nvPr userDrawn="1"/>
        </p:nvSpPr>
        <p:spPr bwMode="auto">
          <a:xfrm>
            <a:off x="0" y="6622038"/>
            <a:ext cx="9144000" cy="235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UC Berkeley “</a:t>
            </a:r>
            <a:r>
              <a:rPr lang="en-US" sz="1200" b="1" baseline="0" dirty="0" smtClean="0">
                <a:solidFill>
                  <a:schemeClr val="tx1"/>
                </a:solidFill>
                <a:latin typeface="18 VAG Rounded Black   09390"/>
              </a:rPr>
              <a:t>The Beauty and Joy of Computing” </a:t>
            </a:r>
            <a:r>
              <a:rPr lang="en-US" sz="1200" b="1" baseline="0" dirty="0" smtClean="0">
                <a:solidFill>
                  <a:srgbClr val="FFFF00"/>
                </a:solidFill>
                <a:latin typeface="18 VAG Rounded Black   09390"/>
              </a:rPr>
              <a:t>: Future of Computing </a:t>
            </a: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(</a:t>
            </a:r>
            <a:fld id="{0382F9D6-1C8F-9447-89CA-9F506CE985D4}" type="slidenum">
              <a:rPr lang="en-US" sz="1200" b="1">
                <a:solidFill>
                  <a:schemeClr val="tx1"/>
                </a:solidFill>
                <a:latin typeface="18 VAG Rounded Black   09390"/>
              </a:rPr>
              <a:pPr algn="ctr">
                <a:defRPr/>
              </a:pPr>
              <a:t>‹#›</a:t>
            </a:fld>
            <a:r>
              <a:rPr lang="en-US" sz="1200" b="1" dirty="0">
                <a:solidFill>
                  <a:schemeClr val="tx1"/>
                </a:solidFill>
                <a:latin typeface="18 VAG Rounded Black   09390"/>
              </a:rPr>
              <a:t>)</a:t>
            </a:r>
          </a:p>
        </p:txBody>
      </p:sp>
      <p:pic>
        <p:nvPicPr>
          <p:cNvPr id="13" name="Picture 25" descr="Seal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200" y="6192838"/>
            <a:ext cx="609600" cy="609600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26400" y="6464300"/>
            <a:ext cx="1117600" cy="393700"/>
          </a:xfrm>
          <a:prstGeom prst="rect">
            <a:avLst/>
          </a:prstGeom>
        </p:spPr>
      </p:pic>
      <p:sp>
        <p:nvSpPr>
          <p:cNvPr id="15" name="Rectangle 11"/>
          <p:cNvSpPr>
            <a:spLocks noChangeArrowheads="1"/>
          </p:cNvSpPr>
          <p:nvPr userDrawn="1"/>
        </p:nvSpPr>
        <p:spPr bwMode="auto">
          <a:xfrm>
            <a:off x="8477151" y="6248400"/>
            <a:ext cx="666849" cy="2051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r>
              <a:rPr lang="en-US" sz="1000" b="1" dirty="0" smtClean="0">
                <a:solidFill>
                  <a:schemeClr val="tx1"/>
                </a:solidFill>
                <a:latin typeface="18 VAG Rounded Black   09390"/>
              </a:rPr>
              <a:t>Friedland</a:t>
            </a:r>
            <a:endParaRPr lang="en-US" sz="1000" b="1" dirty="0">
              <a:solidFill>
                <a:schemeClr val="tx1"/>
              </a:solidFill>
              <a:latin typeface="18 VAG Rounded Black   0939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234" y="53235"/>
            <a:ext cx="425877" cy="5046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/>
          <a:lstStyle>
            <a:lvl1pPr>
              <a:defRPr sz="400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990600"/>
            <a:ext cx="40386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0767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31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90600"/>
            <a:ext cx="8229600" cy="536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Rectangle 10"/>
          <p:cNvSpPr>
            <a:spLocks noChangeArrowheads="1"/>
          </p:cNvSpPr>
          <p:nvPr userDrawn="1"/>
        </p:nvSpPr>
        <p:spPr bwMode="auto">
          <a:xfrm>
            <a:off x="0" y="6622038"/>
            <a:ext cx="9144000" cy="235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UC Berkeley “</a:t>
            </a:r>
            <a:r>
              <a:rPr lang="en-US" sz="1200" b="1" baseline="0" dirty="0" smtClean="0">
                <a:solidFill>
                  <a:schemeClr val="tx1"/>
                </a:solidFill>
                <a:latin typeface="18 VAG Rounded Black   09390"/>
              </a:rPr>
              <a:t>The Beauty and Joy of Computing” </a:t>
            </a:r>
            <a:r>
              <a:rPr lang="en-US" sz="1200" b="1" baseline="0" dirty="0" smtClean="0">
                <a:solidFill>
                  <a:srgbClr val="FFFF00"/>
                </a:solidFill>
                <a:latin typeface="18 VAG Rounded Black   09390"/>
              </a:rPr>
              <a:t>: Future of Computing </a:t>
            </a: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(</a:t>
            </a:r>
            <a:fld id="{0382F9D6-1C8F-9447-89CA-9F506CE985D4}" type="slidenum">
              <a:rPr lang="en-US" sz="1200" b="1">
                <a:solidFill>
                  <a:schemeClr val="tx1"/>
                </a:solidFill>
                <a:latin typeface="18 VAG Rounded Black   09390"/>
              </a:rPr>
              <a:pPr algn="ctr">
                <a:defRPr/>
              </a:pPr>
              <a:t>‹#›</a:t>
            </a:fld>
            <a:r>
              <a:rPr lang="en-US" sz="1200" b="1" dirty="0">
                <a:solidFill>
                  <a:schemeClr val="tx1"/>
                </a:solidFill>
                <a:latin typeface="18 VAG Rounded Black   09390"/>
              </a:rPr>
              <a:t>)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57200" y="989012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25" descr="Seal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auto">
          <a:xfrm>
            <a:off x="76200" y="6192838"/>
            <a:ext cx="609600" cy="609600"/>
          </a:xfrm>
          <a:prstGeom prst="rect">
            <a:avLst/>
          </a:prstGeom>
          <a:noFill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6400" y="6464300"/>
            <a:ext cx="1117600" cy="393700"/>
          </a:xfrm>
          <a:prstGeom prst="rect">
            <a:avLst/>
          </a:prstGeom>
        </p:spPr>
      </p:pic>
      <p:sp>
        <p:nvSpPr>
          <p:cNvPr id="10" name="Rectangle 11"/>
          <p:cNvSpPr>
            <a:spLocks noChangeArrowheads="1"/>
          </p:cNvSpPr>
          <p:nvPr userDrawn="1"/>
        </p:nvSpPr>
        <p:spPr bwMode="auto">
          <a:xfrm>
            <a:off x="8477151" y="6248400"/>
            <a:ext cx="666849" cy="2051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r>
              <a:rPr lang="en-US" sz="1000" b="1" dirty="0" smtClean="0">
                <a:solidFill>
                  <a:schemeClr val="tx1"/>
                </a:solidFill>
                <a:latin typeface="18 VAG Rounded Black   09390"/>
              </a:rPr>
              <a:t>Friedland</a:t>
            </a:r>
            <a:endParaRPr lang="en-US" sz="1000" b="1" dirty="0">
              <a:solidFill>
                <a:schemeClr val="tx1"/>
              </a:solidFill>
              <a:latin typeface="18 VAG Rounded Black   0939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53234" y="53235"/>
            <a:ext cx="425877" cy="504664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56" r:id="rId1"/>
    <p:sldLayoutId id="2147483652" r:id="rId2"/>
    <p:sldLayoutId id="2147483654" r:id="rId3"/>
    <p:sldLayoutId id="2147483657" r:id="rId4"/>
    <p:sldLayoutId id="2147483658" r:id="rId5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0" i="0" kern="1200" spc="-100">
          <a:solidFill>
            <a:srgbClr val="C1EEFF"/>
          </a:solidFill>
          <a:latin typeface="18 VAG Rounded Bold   07390"/>
          <a:ea typeface="ＭＳ Ｐゴシック" charset="-128"/>
          <a:cs typeface="AppleGaramond Bd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411163" indent="-342900" algn="l" rtl="0" eaLnBrk="0" fontAlgn="base" hangingPunct="0">
        <a:spcBef>
          <a:spcPts val="700"/>
        </a:spcBef>
        <a:spcAft>
          <a:spcPct val="0"/>
        </a:spcAft>
        <a:buClr>
          <a:schemeClr val="tx2"/>
        </a:buClr>
        <a:buSzPct val="95000"/>
        <a:buFont typeface="Wingdings" pitchFamily="-65" charset="2"/>
        <a:buChar char=""/>
        <a:defRPr sz="3000" b="0" i="0" kern="1200">
          <a:solidFill>
            <a:schemeClr val="tx1"/>
          </a:solidFill>
          <a:latin typeface="18 VAG Rounded Bold   07390"/>
          <a:ea typeface="ＭＳ Ｐゴシック" charset="-128"/>
          <a:cs typeface="ＭＳ Ｐゴシック" charset="-128"/>
        </a:defRPr>
      </a:lvl1pPr>
      <a:lvl2pPr marL="739775" indent="-285750" algn="l" rtl="0" eaLnBrk="0" fontAlgn="base" hangingPunct="0">
        <a:spcBef>
          <a:spcPct val="20000"/>
        </a:spcBef>
        <a:spcAft>
          <a:spcPct val="0"/>
        </a:spcAft>
        <a:buSzPct val="90000"/>
        <a:buFont typeface="Wingdings" pitchFamily="-65" charset="2"/>
        <a:buChar char=""/>
        <a:defRPr sz="2600" b="0" i="0" kern="1200">
          <a:solidFill>
            <a:schemeClr val="accent3">
              <a:lumMod val="40000"/>
              <a:lumOff val="60000"/>
            </a:schemeClr>
          </a:solidFill>
          <a:latin typeface="18 VAG Rounded Light   02390"/>
          <a:ea typeface="ＭＳ Ｐゴシック" charset="-128"/>
          <a:cs typeface="+mn-cs"/>
        </a:defRPr>
      </a:lvl2pPr>
      <a:lvl3pPr marL="995363" indent="-228600" algn="l" rtl="0" eaLnBrk="0" fontAlgn="base" hangingPunct="0">
        <a:spcBef>
          <a:spcPct val="20000"/>
        </a:spcBef>
        <a:spcAft>
          <a:spcPct val="0"/>
        </a:spcAft>
        <a:buFont typeface="Wingdings 2" pitchFamily="-65" charset="2"/>
        <a:buChar char=""/>
        <a:defRPr sz="2400" b="0" i="0" kern="1200">
          <a:solidFill>
            <a:schemeClr val="tx2">
              <a:lumMod val="90000"/>
            </a:schemeClr>
          </a:solidFill>
          <a:latin typeface="18 VAG Rounded Light   02390"/>
          <a:ea typeface="ＭＳ Ｐゴシック" charset="-128"/>
          <a:cs typeface="+mn-cs"/>
        </a:defRPr>
      </a:lvl3pPr>
      <a:lvl4pPr marL="126047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3" pitchFamily="-65" charset="2"/>
        <a:buChar char=""/>
        <a:defRPr sz="2200" b="0" i="0" kern="1200">
          <a:solidFill>
            <a:srgbClr val="F273AF"/>
          </a:solidFill>
          <a:latin typeface="18 VAG Rounded Light   02390"/>
          <a:ea typeface="ＭＳ Ｐゴシック" charset="-128"/>
          <a:cs typeface="+mn-cs"/>
        </a:defRPr>
      </a:lvl4pPr>
      <a:lvl5pPr marL="1481138" indent="-2095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 2" pitchFamily="-65" charset="2"/>
        <a:buChar char=""/>
        <a:defRPr sz="2000" b="0" i="0" kern="1200">
          <a:solidFill>
            <a:schemeClr val="tx1"/>
          </a:solidFill>
          <a:latin typeface="18 VAG Rounded Light   02390"/>
          <a:ea typeface="ＭＳ Ｐゴシック" charset="-128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eg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1981200" y="138909"/>
            <a:ext cx="5181600" cy="2295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 anchor="ctr">
            <a:prstTxWarp prst="textNoShape">
              <a:avLst/>
            </a:prstTxWarp>
            <a:spAutoFit/>
          </a:bodyPr>
          <a:lstStyle/>
          <a:p>
            <a:pPr algn="ctr">
              <a:lnSpc>
                <a:spcPct val="77000"/>
              </a:lnSpc>
            </a:pPr>
            <a:r>
              <a:rPr lang="en-US" sz="3600" b="1" dirty="0" smtClean="0">
                <a:solidFill>
                  <a:srgbClr val="D6ECFF"/>
                </a:solidFill>
                <a:latin typeface="18 VAG Rounded Bold   07390"/>
                <a:cs typeface=""/>
              </a:rPr>
              <a:t>The Beauty and Joy of Computing</a:t>
            </a:r>
            <a:r>
              <a:rPr lang="en-US" sz="3200" b="1" dirty="0" smtClean="0">
                <a:solidFill>
                  <a:srgbClr val="D6ECFF"/>
                </a:solidFill>
                <a:latin typeface="18 VAG Rounded Bold   07390"/>
                <a:cs typeface=""/>
              </a:rPr>
              <a:t/>
            </a:r>
            <a:br>
              <a:rPr lang="en-US" sz="3200" b="1" dirty="0" smtClean="0">
                <a:solidFill>
                  <a:srgbClr val="D6ECFF"/>
                </a:solidFill>
                <a:latin typeface="18 VAG Rounded Bold   07390"/>
                <a:cs typeface=""/>
              </a:rPr>
            </a:br>
            <a:r>
              <a:rPr lang="en-US" sz="3200" b="1" dirty="0" smtClean="0">
                <a:solidFill>
                  <a:srgbClr val="7FD13B"/>
                </a:solidFill>
                <a:latin typeface="18 VAG Rounded Bold   07390"/>
                <a:cs typeface=""/>
              </a:rPr>
              <a:t/>
            </a:r>
            <a:br>
              <a:rPr lang="en-US" sz="3200" b="1" dirty="0" smtClean="0">
                <a:solidFill>
                  <a:srgbClr val="7FD13B"/>
                </a:solidFill>
                <a:latin typeface="18 VAG Rounded Bold   07390"/>
                <a:cs typeface=""/>
              </a:rPr>
            </a:br>
            <a:r>
              <a:rPr lang="en-US" sz="2800" b="1" dirty="0" smtClean="0">
                <a:solidFill>
                  <a:prstClr val="white"/>
                </a:solidFill>
                <a:latin typeface="18 VAG Rounded Bold   07390"/>
                <a:cs typeface=""/>
              </a:rPr>
              <a:t>Lecture #24</a:t>
            </a:r>
          </a:p>
          <a:p>
            <a:pPr algn="ctr">
              <a:lnSpc>
                <a:spcPct val="77000"/>
              </a:lnSpc>
            </a:pPr>
            <a:r>
              <a:rPr lang="en-US" sz="2800" b="1" dirty="0" smtClean="0">
                <a:solidFill>
                  <a:prstClr val="white"/>
                </a:solidFill>
                <a:latin typeface="18 VAG Rounded Bold   07390"/>
                <a:cs typeface=""/>
              </a:rPr>
              <a:t>Future of </a:t>
            </a:r>
            <a:r>
              <a:rPr lang="en-US" sz="2800" b="1" dirty="0" smtClean="0">
                <a:solidFill>
                  <a:prstClr val="white"/>
                </a:solidFill>
                <a:latin typeface="18 VAG Rounded Bold   07390"/>
                <a:cs typeface=""/>
              </a:rPr>
              <a:t>Computing</a:t>
            </a:r>
            <a:br>
              <a:rPr lang="en-US" sz="2800" b="1" dirty="0" smtClean="0">
                <a:solidFill>
                  <a:prstClr val="white"/>
                </a:solidFill>
                <a:latin typeface="18 VAG Rounded Bold   07390"/>
                <a:cs typeface=""/>
              </a:rPr>
            </a:br>
            <a:r>
              <a:rPr lang="en-US" sz="2800" b="1" dirty="0" smtClean="0">
                <a:solidFill>
                  <a:prstClr val="white"/>
                </a:solidFill>
                <a:latin typeface="18 VAG Rounded Bold   07390"/>
                <a:cs typeface=""/>
              </a:rPr>
              <a:t>and YOUR Future</a:t>
            </a:r>
            <a:endParaRPr lang="en-US" sz="2800" b="1" dirty="0" smtClean="0">
              <a:solidFill>
                <a:prstClr val="white"/>
              </a:solidFill>
              <a:latin typeface="18 VAG Rounded Bold   07390"/>
              <a:cs typeface="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271" y="228600"/>
            <a:ext cx="2186330" cy="2590800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6019800" y="5776452"/>
            <a:ext cx="259080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200" y="2301394"/>
            <a:ext cx="23622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 smtClean="0">
                <a:solidFill>
                  <a:srgbClr val="4E5B6F"/>
                </a:solidFill>
                <a:latin typeface="18 VAG Rounded Bold   07390"/>
              </a:rPr>
              <a:t>UC Berkeley EECS</a:t>
            </a:r>
            <a:br>
              <a:rPr lang="en-US" sz="2000" b="1" dirty="0" smtClean="0">
                <a:solidFill>
                  <a:srgbClr val="4E5B6F"/>
                </a:solidFill>
                <a:latin typeface="18 VAG Rounded Bold   07390"/>
              </a:rPr>
            </a:br>
            <a:r>
              <a:rPr lang="en-US" sz="2000" b="1" dirty="0" smtClean="0">
                <a:solidFill>
                  <a:srgbClr val="4E5B6F"/>
                </a:solidFill>
                <a:latin typeface="18 VAG Rounded Bold   07390"/>
              </a:rPr>
              <a:t>Lecturer </a:t>
            </a:r>
            <a:br>
              <a:rPr lang="en-US" sz="2000" b="1" dirty="0" smtClean="0">
                <a:solidFill>
                  <a:srgbClr val="4E5B6F"/>
                </a:solidFill>
                <a:latin typeface="18 VAG Rounded Bold   07390"/>
              </a:rPr>
            </a:br>
            <a:r>
              <a:rPr lang="en-US" sz="2000" b="1" dirty="0" smtClean="0">
                <a:solidFill>
                  <a:srgbClr val="4E5B6F"/>
                </a:solidFill>
                <a:latin typeface="18 VAG Rounded Bold   07390"/>
              </a:rPr>
              <a:t>Gerald Friedland</a:t>
            </a:r>
            <a:endParaRPr lang="en-US" sz="2000" b="1" dirty="0">
              <a:solidFill>
                <a:srgbClr val="4E5B6F"/>
              </a:solidFill>
              <a:latin typeface="18 VAG Rounded Bold   07390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/>
          <a:srcRect l="3020" r="4174"/>
          <a:stretch>
            <a:fillRect/>
          </a:stretch>
        </p:blipFill>
        <p:spPr bwMode="auto">
          <a:xfrm>
            <a:off x="457200" y="152400"/>
            <a:ext cx="1608666" cy="2157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Subtitle 48"/>
          <p:cNvSpPr txBox="1">
            <a:spLocks/>
          </p:cNvSpPr>
          <p:nvPr/>
        </p:nvSpPr>
        <p:spPr bwMode="auto">
          <a:xfrm>
            <a:off x="0" y="60198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584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  <a:buClr>
                <a:schemeClr val="tx2"/>
              </a:buClr>
              <a:buSzPct val="95000"/>
            </a:pPr>
            <a:r>
              <a:rPr lang="en-US" sz="2600" b="1" dirty="0">
                <a:latin typeface="Courier"/>
                <a:ea typeface="Courier New" pitchFamily="-65" charset="0"/>
                <a:cs typeface="Courier"/>
              </a:rPr>
              <a:t>http://</a:t>
            </a:r>
            <a:r>
              <a:rPr lang="en-US" sz="2600" b="1" dirty="0" err="1">
                <a:latin typeface="Courier"/>
                <a:ea typeface="Courier New" pitchFamily="-65" charset="0"/>
                <a:cs typeface="Courier"/>
              </a:rPr>
              <a:t>www.bbc.com</a:t>
            </a:r>
            <a:r>
              <a:rPr lang="en-US" sz="2600" b="1" dirty="0">
                <a:latin typeface="Courier"/>
                <a:ea typeface="Courier New" pitchFamily="-65" charset="0"/>
                <a:cs typeface="Courier"/>
              </a:rPr>
              <a:t>/news/technology-30245296</a:t>
            </a:r>
          </a:p>
        </p:txBody>
      </p:sp>
      <p:sp>
        <p:nvSpPr>
          <p:cNvPr id="9" name="Subtitle 1"/>
          <p:cNvSpPr>
            <a:spLocks noGrp="1"/>
          </p:cNvSpPr>
          <p:nvPr>
            <p:ph type="subTitle" idx="1"/>
          </p:nvPr>
        </p:nvSpPr>
        <p:spPr>
          <a:xfrm>
            <a:off x="228600" y="4114800"/>
            <a:ext cx="8458200" cy="1524000"/>
          </a:xfrm>
        </p:spPr>
        <p:txBody>
          <a:bodyPr/>
          <a:lstStyle/>
          <a:p>
            <a:r>
              <a:rPr lang="en-US" b="1" u="sng" dirty="0"/>
              <a:t>Sony makes experimental e-paper watch</a:t>
            </a:r>
          </a:p>
          <a:p>
            <a:endParaRPr lang="en-US" b="1" u="sng" dirty="0"/>
          </a:p>
          <a:p>
            <a:r>
              <a:rPr lang="en-US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Message: </a:t>
            </a:r>
            <a:r>
              <a:rPr lang="en-US" b="1" dirty="0" smtClean="0"/>
              <a:t>Tech industry goes fashion!</a:t>
            </a:r>
          </a:p>
          <a:p>
            <a:endParaRPr lang="en-US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3352800"/>
            <a:ext cx="1905000" cy="253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8591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Quantum Computing (1)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990600"/>
            <a:ext cx="4191000" cy="4876800"/>
          </a:xfrm>
        </p:spPr>
        <p:txBody>
          <a:bodyPr/>
          <a:lstStyle/>
          <a:p>
            <a:r>
              <a:rPr lang="en-US" sz="2800"/>
              <a:t>Proposed computing device using quantum mechanics</a:t>
            </a:r>
          </a:p>
          <a:p>
            <a:pPr lvl="1"/>
            <a:r>
              <a:rPr lang="en-US" sz="2400"/>
              <a:t>This field in its infancy… </a:t>
            </a:r>
          </a:p>
          <a:p>
            <a:r>
              <a:rPr lang="en-US" sz="2800"/>
              <a:t>Normally: </a:t>
            </a:r>
            <a:r>
              <a:rPr lang="en-US" sz="2800">
                <a:solidFill>
                  <a:schemeClr val="accent2"/>
                </a:solidFill>
              </a:rPr>
              <a:t>bits</a:t>
            </a:r>
            <a:r>
              <a:rPr lang="en-US" sz="2800"/>
              <a:t>, which are either 0 or 1</a:t>
            </a:r>
          </a:p>
          <a:p>
            <a:r>
              <a:rPr lang="en-US" sz="2800"/>
              <a:t>Quantum: </a:t>
            </a:r>
            <a:r>
              <a:rPr lang="en-US" sz="2800">
                <a:solidFill>
                  <a:schemeClr val="accent2"/>
                </a:solidFill>
              </a:rPr>
              <a:t>qubits</a:t>
            </a:r>
            <a:r>
              <a:rPr lang="en-US" sz="2800"/>
              <a:t>, either 0, 1 or “quantum superposition” of these</a:t>
            </a:r>
          </a:p>
          <a:p>
            <a:pPr lvl="1"/>
            <a:r>
              <a:rPr lang="en-US" sz="2400"/>
              <a:t>This is the key idea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/>
              <a:t>If you have 2 bits, they’re in exactly one of these:</a:t>
            </a:r>
          </a:p>
          <a:p>
            <a:pPr lvl="1"/>
            <a:r>
              <a:rPr lang="en-US" sz="2000"/>
              <a:t>00, 01, 10 or 11</a:t>
            </a:r>
          </a:p>
          <a:p>
            <a:r>
              <a:rPr lang="en-US" sz="2400"/>
              <a:t>If you have 2 qubits, they’re in </a:t>
            </a:r>
            <a:r>
              <a:rPr lang="en-US" sz="2400">
                <a:solidFill>
                  <a:schemeClr val="accent4"/>
                </a:solidFill>
              </a:rPr>
              <a:t>ALL </a:t>
            </a:r>
            <a:r>
              <a:rPr lang="en-US" sz="2400"/>
              <a:t>these states with varying probabilities</a:t>
            </a:r>
          </a:p>
        </p:txBody>
      </p:sp>
      <p:sp>
        <p:nvSpPr>
          <p:cNvPr id="5" name="Rectangle 4"/>
          <p:cNvSpPr/>
          <p:nvPr/>
        </p:nvSpPr>
        <p:spPr>
          <a:xfrm>
            <a:off x="1066800" y="5867400"/>
            <a:ext cx="7010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en.wikipedia.org/wiki/Quantum_computer</a:t>
            </a:r>
          </a:p>
        </p:txBody>
      </p:sp>
      <p:pic>
        <p:nvPicPr>
          <p:cNvPr id="7" name="Picture 6" descr="297px-Bloch-sphere-diagram.sv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3581400"/>
            <a:ext cx="2266950" cy="2198255"/>
          </a:xfrm>
          <a:prstGeom prst="rect">
            <a:avLst/>
          </a:prstGeom>
        </p:spPr>
      </p:pic>
      <p:sp>
        <p:nvSpPr>
          <p:cNvPr id="8" name="Rectangle 23"/>
          <p:cNvSpPr>
            <a:spLocks noChangeArrowheads="1"/>
          </p:cNvSpPr>
          <p:nvPr/>
        </p:nvSpPr>
        <p:spPr bwMode="auto">
          <a:xfrm>
            <a:off x="5638800" y="4010561"/>
            <a:ext cx="3505200" cy="13234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b="1">
                <a:solidFill>
                  <a:schemeClr val="tx1"/>
                </a:solidFill>
                <a:latin typeface="18 VAG Rounded Bold   07390"/>
              </a:rPr>
              <a:t>A Bloch sphere</a:t>
            </a:r>
            <a:br>
              <a:rPr lang="en-US" sz="2000" b="1">
                <a:solidFill>
                  <a:schemeClr val="tx1"/>
                </a:solidFill>
                <a:latin typeface="18 VAG Rounded Bold   07390"/>
              </a:rPr>
            </a:br>
            <a:r>
              <a:rPr lang="en-US" sz="2000" b="1">
                <a:solidFill>
                  <a:schemeClr val="tx1"/>
                </a:solidFill>
                <a:latin typeface="18 VAG Rounded Bold   07390"/>
              </a:rPr>
              <a:t>is the geometric</a:t>
            </a:r>
            <a:br>
              <a:rPr lang="en-US" sz="2000" b="1">
                <a:solidFill>
                  <a:schemeClr val="tx1"/>
                </a:solidFill>
                <a:latin typeface="18 VAG Rounded Bold   07390"/>
              </a:rPr>
            </a:br>
            <a:r>
              <a:rPr lang="en-US" sz="2000" b="1">
                <a:solidFill>
                  <a:schemeClr val="tx1"/>
                </a:solidFill>
                <a:latin typeface="18 VAG Rounded Bold   07390"/>
              </a:rPr>
              <a:t>representation</a:t>
            </a:r>
            <a:br>
              <a:rPr lang="en-US" sz="2000" b="1">
                <a:solidFill>
                  <a:schemeClr val="tx1"/>
                </a:solidFill>
                <a:latin typeface="18 VAG Rounded Bold   07390"/>
              </a:rPr>
            </a:br>
            <a:r>
              <a:rPr lang="en-US" sz="2000" b="1">
                <a:solidFill>
                  <a:schemeClr val="tx1"/>
                </a:solidFill>
                <a:latin typeface="18 VAG Rounded Bold   07390"/>
              </a:rPr>
              <a:t>of 1 qubit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Quantum Computing (2)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990600"/>
            <a:ext cx="4191000" cy="4876800"/>
          </a:xfrm>
        </p:spPr>
        <p:txBody>
          <a:bodyPr/>
          <a:lstStyle/>
          <a:p>
            <a:r>
              <a:rPr lang="en-US" sz="2400"/>
              <a:t>Imagine a problem with these four properties:</a:t>
            </a:r>
          </a:p>
          <a:p>
            <a:pPr lvl="1"/>
            <a:r>
              <a:rPr lang="en-US" sz="2000"/>
              <a:t>The only way to solve it is to guess answers repeatedly and check them,</a:t>
            </a:r>
          </a:p>
          <a:p>
            <a:pPr lvl="1"/>
            <a:r>
              <a:rPr lang="en-US" sz="2000"/>
              <a:t>There are </a:t>
            </a:r>
            <a:r>
              <a:rPr lang="en-US" sz="2000" i="1"/>
              <a:t>n</a:t>
            </a:r>
            <a:r>
              <a:rPr lang="en-US" sz="2000"/>
              <a:t> possible answers to check,</a:t>
            </a:r>
          </a:p>
          <a:p>
            <a:pPr lvl="1"/>
            <a:r>
              <a:rPr lang="en-US" sz="2000"/>
              <a:t>Every possible answer takes the same amount of time to check, and</a:t>
            </a:r>
          </a:p>
          <a:p>
            <a:pPr lvl="1"/>
            <a:r>
              <a:rPr lang="en-US" sz="2000"/>
              <a:t>There are no clues about which answers might be better: generating possibilities randomly is just as good as checking them in some special order.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800" dirty="0"/>
              <a:t>…like trying to crack a password from an encrypted file</a:t>
            </a:r>
          </a:p>
          <a:p>
            <a:r>
              <a:rPr lang="en-US" sz="2800" dirty="0"/>
              <a:t>A normal computer</a:t>
            </a:r>
          </a:p>
          <a:p>
            <a:pPr lvl="1"/>
            <a:r>
              <a:rPr lang="en-US" sz="2400" dirty="0"/>
              <a:t>would take (in the worst case) n steps</a:t>
            </a:r>
          </a:p>
          <a:p>
            <a:r>
              <a:rPr lang="en-US" sz="2800" dirty="0"/>
              <a:t>A quantum computer</a:t>
            </a:r>
          </a:p>
          <a:p>
            <a:pPr lvl="1"/>
            <a:r>
              <a:rPr lang="en-US" sz="2400" dirty="0"/>
              <a:t>can solve the problem in steps proportional to  √n</a:t>
            </a:r>
          </a:p>
          <a:p>
            <a:r>
              <a:rPr lang="en-US" sz="2800" dirty="0"/>
              <a:t>Why does this matter?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28155" y="5025917"/>
            <a:ext cx="275593" cy="8089"/>
          </a:xfrm>
          <a:prstGeom prst="line">
            <a:avLst/>
          </a:prstGeom>
          <a:ln w="25400" cap="flat" cmpd="sng" algn="ctr">
            <a:solidFill>
              <a:srgbClr val="FFDD8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Say the password is exactly 72 bits (0/1)</a:t>
            </a:r>
          </a:p>
          <a:p>
            <a:r>
              <a:rPr lang="en-US"/>
              <a:t>That’s 2</a:t>
            </a:r>
            <a:r>
              <a:rPr lang="en-US" baseline="30000"/>
              <a:t>72</a:t>
            </a:r>
            <a:r>
              <a:rPr lang="en-US"/>
              <a:t> possibilities</a:t>
            </a:r>
          </a:p>
          <a:p>
            <a:r>
              <a:rPr lang="en-US"/>
              <a:t>Let’s say our Mac lab attacked the problem</a:t>
            </a:r>
          </a:p>
          <a:p>
            <a:pPr lvl="1"/>
            <a:r>
              <a:rPr lang="en-US"/>
              <a:t>30 machines/lab * 8 cores/machine * 3 GHz (say 3 billion checks per second/core)</a:t>
            </a:r>
          </a:p>
          <a:p>
            <a:pPr lvl="1">
              <a:buNone/>
            </a:pPr>
            <a:r>
              <a:rPr lang="en-US"/>
              <a:t>= 720,000,000,000 checks/sec/lab</a:t>
            </a:r>
          </a:p>
          <a:p>
            <a:pPr lvl="1">
              <a:buNone/>
            </a:pPr>
            <a:r>
              <a:rPr lang="en-US"/>
              <a:t>= 720 Gchecks/sec/lab</a:t>
            </a:r>
          </a:p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/>
              <a:t>Regular computers</a:t>
            </a:r>
          </a:p>
          <a:p>
            <a:pPr lvl="1"/>
            <a:r>
              <a:rPr lang="en-US" sz="2000"/>
              <a:t>2</a:t>
            </a:r>
            <a:r>
              <a:rPr lang="en-US" sz="2000" baseline="30000"/>
              <a:t>72</a:t>
            </a:r>
            <a:r>
              <a:rPr lang="en-US" sz="2000"/>
              <a:t> checks needed / 720 Gchecks/sec/lab</a:t>
            </a:r>
          </a:p>
          <a:p>
            <a:pPr lvl="1">
              <a:buNone/>
            </a:pPr>
            <a:r>
              <a:rPr lang="en-US" sz="2000"/>
              <a:t>≈ 6.6 billion sec/lab</a:t>
            </a:r>
          </a:p>
          <a:p>
            <a:pPr lvl="1">
              <a:buNone/>
            </a:pPr>
            <a:r>
              <a:rPr lang="en-US" sz="2000">
                <a:solidFill>
                  <a:srgbClr val="FF0000"/>
                </a:solidFill>
              </a:rPr>
              <a:t>≈ 208 </a:t>
            </a:r>
            <a:r>
              <a:rPr lang="en-US" sz="2000" u="sng">
                <a:solidFill>
                  <a:srgbClr val="FF0000"/>
                </a:solidFill>
              </a:rPr>
              <a:t>years</a:t>
            </a:r>
            <a:r>
              <a:rPr lang="en-US" sz="2000">
                <a:solidFill>
                  <a:srgbClr val="FF0000"/>
                </a:solidFill>
              </a:rPr>
              <a:t>/lab</a:t>
            </a:r>
          </a:p>
          <a:p>
            <a:r>
              <a:rPr lang="en-US" sz="2400"/>
              <a:t>72-qubit quantum computers in timeαto </a:t>
            </a:r>
            <a:r>
              <a:rPr lang="en-US" sz="3200"/>
              <a:t>√</a:t>
            </a:r>
            <a:r>
              <a:rPr lang="en-US" sz="2400"/>
              <a:t>2</a:t>
            </a:r>
            <a:r>
              <a:rPr lang="en-US" sz="2400" baseline="30000"/>
              <a:t>72</a:t>
            </a:r>
            <a:r>
              <a:rPr lang="en-US" sz="2400"/>
              <a:t> = 2</a:t>
            </a:r>
            <a:r>
              <a:rPr lang="en-US" sz="2400" baseline="30000"/>
              <a:t>36</a:t>
            </a:r>
            <a:r>
              <a:rPr lang="en-US" sz="2400"/>
              <a:t> </a:t>
            </a:r>
          </a:p>
          <a:p>
            <a:pPr lvl="1"/>
            <a:r>
              <a:rPr lang="en-US" sz="2000"/>
              <a:t>2</a:t>
            </a:r>
            <a:r>
              <a:rPr lang="en-US" sz="2000" baseline="30000"/>
              <a:t>36</a:t>
            </a:r>
            <a:r>
              <a:rPr lang="en-US" sz="2000"/>
              <a:t> checks needed / 720 Gchecks/sec/lab</a:t>
            </a:r>
          </a:p>
          <a:p>
            <a:pPr lvl="1">
              <a:buNone/>
            </a:pPr>
            <a:r>
              <a:rPr lang="en-US" sz="2000">
                <a:solidFill>
                  <a:srgbClr val="FFFF00"/>
                </a:solidFill>
              </a:rPr>
              <a:t>≈ 0.1 </a:t>
            </a:r>
            <a:r>
              <a:rPr lang="en-US" sz="2000" u="sng">
                <a:solidFill>
                  <a:srgbClr val="FFFF00"/>
                </a:solidFill>
              </a:rPr>
              <a:t>sec</a:t>
            </a:r>
            <a:r>
              <a:rPr lang="en-US" sz="2000">
                <a:solidFill>
                  <a:srgbClr val="FFFF00"/>
                </a:solidFill>
              </a:rPr>
              <a:t>/lab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Quantum Computing (3)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484623" y="3714605"/>
            <a:ext cx="478375" cy="1588"/>
          </a:xfrm>
          <a:prstGeom prst="line">
            <a:avLst/>
          </a:prstGeom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620000" cy="609600"/>
          </a:xfrm>
        </p:spPr>
        <p:txBody>
          <a:bodyPr/>
          <a:lstStyle/>
          <a:p>
            <a:r>
              <a:rPr lang="en-US" sz="3200" dirty="0"/>
              <a:t>Quantum </a:t>
            </a:r>
            <a:r>
              <a:rPr lang="en-US" sz="3200" dirty="0" smtClean="0"/>
              <a:t>Computing Explained by Physicists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1295400" y="6096000"/>
            <a:ext cx="7010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http:/</a:t>
            </a:r>
            <a:r>
              <a:rPr lang="en-US" sz="2000" b="1" dirty="0" smtClean="0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en-US" sz="2000" b="1" dirty="0" err="1" smtClean="0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www.youtube.com</a:t>
            </a:r>
            <a:r>
              <a:rPr lang="en-US" sz="2000" b="1" dirty="0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en-US" sz="2000" b="1" dirty="0" err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watch?v</a:t>
            </a:r>
            <a:r>
              <a:rPr lang="en-US" sz="2000" b="1" dirty="0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=T2DXrs0OpHU</a:t>
            </a:r>
            <a:r>
              <a:rPr lang="en-US" sz="2000" b="1" dirty="0" smtClean="0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s</a:t>
            </a:r>
            <a:endParaRPr lang="en-US" sz="2000" b="1" dirty="0">
              <a:solidFill>
                <a:schemeClr val="tx1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  <p:pic>
        <p:nvPicPr>
          <p:cNvPr id="14" name="QuantumComputer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" y="1219200"/>
            <a:ext cx="8001000" cy="450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574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DNA Computing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sz="2800"/>
              <a:t>Proposed computing device using DNA to do the work</a:t>
            </a:r>
          </a:p>
          <a:p>
            <a:pPr lvl="1"/>
            <a:r>
              <a:rPr lang="en-US" sz="2400"/>
              <a:t>Take advantage of the different molecules of DNA to try many possibilities at once</a:t>
            </a:r>
          </a:p>
          <a:p>
            <a:pPr lvl="1"/>
            <a:r>
              <a:rPr lang="en-US" sz="2400"/>
              <a:t>Ala parallel computing</a:t>
            </a:r>
          </a:p>
          <a:p>
            <a:pPr lvl="1"/>
            <a:r>
              <a:rPr lang="en-US" sz="2400"/>
              <a:t>Also in its infancy</a:t>
            </a:r>
          </a:p>
          <a:p>
            <a:r>
              <a:rPr lang="en-US" sz="2800"/>
              <a:t>In 2004, researchers claimed they built one</a:t>
            </a:r>
          </a:p>
          <a:p>
            <a:pPr lvl="1"/>
            <a:r>
              <a:rPr lang="en-US" sz="2400"/>
              <a:t>Paper in “Nature”</a:t>
            </a:r>
          </a:p>
        </p:txBody>
      </p:sp>
      <p:sp>
        <p:nvSpPr>
          <p:cNvPr id="5" name="Rectangle 4"/>
          <p:cNvSpPr/>
          <p:nvPr/>
        </p:nvSpPr>
        <p:spPr>
          <a:xfrm>
            <a:off x="1066800" y="6096000"/>
            <a:ext cx="7010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en.wikipedia.org/wiki/DNA_computing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524000"/>
            <a:ext cx="4089810" cy="376718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4724400" y="5486400"/>
            <a:ext cx="396240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Biological Machines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990600"/>
            <a:ext cx="4267200" cy="4876800"/>
          </a:xfrm>
        </p:spPr>
        <p:txBody>
          <a:bodyPr/>
          <a:lstStyle/>
          <a:p>
            <a:r>
              <a:rPr lang="en-US"/>
              <a:t>Michel Maharbiz and his team at Cal have wired insects (here a giant flower beetle) and can control flight</a:t>
            </a:r>
          </a:p>
          <a:p>
            <a:pPr lvl="1"/>
            <a:r>
              <a:rPr lang="en-US"/>
              <a:t>Implated as Pupa</a:t>
            </a:r>
          </a:p>
          <a:p>
            <a:r>
              <a:rPr lang="en-US"/>
              <a:t>Vision</a:t>
            </a:r>
          </a:p>
          <a:p>
            <a:pPr lvl="1"/>
            <a:r>
              <a:rPr lang="en-US"/>
              <a:t>Imagine devices that can collect, manipulate, store and act on info from environment</a:t>
            </a:r>
          </a:p>
          <a:p>
            <a:endParaRPr lang="en-US"/>
          </a:p>
        </p:txBody>
      </p:sp>
      <p:pic>
        <p:nvPicPr>
          <p:cNvPr id="6" name="Content Placeholder 5" descr="0309_BEETLE_x220.jpg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564" r="564"/>
          <a:stretch/>
        </p:blipFill>
        <p:spPr>
          <a:xfrm>
            <a:off x="5072269" y="1172910"/>
            <a:ext cx="3228562" cy="45121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1524000" cy="19460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7010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www.eecs.berkeley.edu</a:t>
            </a:r>
            <a:r>
              <a:rPr lang="en-US" sz="2000" b="1" dirty="0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/~</a:t>
            </a:r>
            <a:r>
              <a:rPr lang="en-US" sz="2000" b="1" dirty="0" err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maharbiz</a:t>
            </a:r>
            <a:r>
              <a:rPr lang="en-US" sz="2000" b="1" dirty="0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en-US" sz="2000" b="1" dirty="0" err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Cyborg.html</a:t>
            </a:r>
            <a:endParaRPr lang="en-US" sz="2000" b="1" dirty="0">
              <a:solidFill>
                <a:schemeClr val="tx1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9" name="Oval 8"/>
          <p:cNvSpPr/>
          <p:nvPr/>
        </p:nvSpPr>
        <p:spPr>
          <a:xfrm>
            <a:off x="4876800" y="5791200"/>
            <a:ext cx="358140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Peer Instruction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lvl="0" indent="-609600">
              <a:lnSpc>
                <a:spcPct val="85000"/>
              </a:lnSpc>
              <a:buSzTx/>
              <a:buNone/>
              <a:tabLst>
                <a:tab pos="738188" algn="l"/>
              </a:tabLst>
              <a:defRPr/>
            </a:pPr>
            <a:endParaRPr lang="en-US" sz="2800" dirty="0"/>
          </a:p>
          <a:p>
            <a:pPr marL="609600" lvl="0" indent="-609600">
              <a:lnSpc>
                <a:spcPct val="85000"/>
              </a:lnSpc>
              <a:buSzTx/>
              <a:buNone/>
              <a:tabLst>
                <a:tab pos="738188" algn="l"/>
              </a:tabLst>
              <a:defRPr/>
            </a:pPr>
            <a:endParaRPr lang="en-US" sz="2800" dirty="0"/>
          </a:p>
          <a:p>
            <a:pPr marL="609600" lvl="0" indent="-609600" algn="ctr">
              <a:lnSpc>
                <a:spcPct val="85000"/>
              </a:lnSpc>
              <a:buSzTx/>
              <a:buNone/>
              <a:tabLst>
                <a:tab pos="738188" algn="l"/>
              </a:tabLst>
              <a:defRPr/>
            </a:pPr>
            <a:r>
              <a:rPr lang="en-US" sz="2800" dirty="0"/>
              <a:t>What is </a:t>
            </a:r>
            <a:r>
              <a:rPr lang="en-US" sz="2800" dirty="0" smtClean="0"/>
              <a:t>the most exciting future for computing?</a:t>
            </a:r>
            <a:endParaRPr lang="en-US" sz="2800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914400" y="2514600"/>
            <a:ext cx="7239000" cy="2133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</a:bodyPr>
          <a:lstStyle/>
          <a:p>
            <a:pPr marL="457200" indent="-457200">
              <a:lnSpc>
                <a:spcPct val="85000"/>
              </a:lnSpc>
              <a:buSzPct val="100000"/>
              <a:buAutoNum type="alphaLcParenR"/>
            </a:pPr>
            <a:r>
              <a:rPr lang="en-US" sz="2400" dirty="0" smtClean="0">
                <a:solidFill>
                  <a:schemeClr val="tx1"/>
                </a:solidFill>
                <a:latin typeface="VAGRounded"/>
                <a:cs typeface="VAGRounded"/>
              </a:rPr>
              <a:t>Incremental improvements in computing architectures</a:t>
            </a:r>
            <a:endParaRPr lang="en-US" sz="2400" dirty="0">
              <a:solidFill>
                <a:schemeClr val="tx1"/>
              </a:solidFill>
              <a:latin typeface="VAGRounded"/>
              <a:cs typeface="VAGRounded"/>
            </a:endParaRPr>
          </a:p>
          <a:p>
            <a:pPr marL="457200" indent="-457200">
              <a:lnSpc>
                <a:spcPct val="85000"/>
              </a:lnSpc>
              <a:buSzPct val="100000"/>
              <a:buAutoNum type="alphaLcParenR"/>
            </a:pPr>
            <a:r>
              <a:rPr lang="en-US" sz="2400" dirty="0" smtClean="0">
                <a:solidFill>
                  <a:schemeClr val="tx1"/>
                </a:solidFill>
                <a:latin typeface="VAGRounded"/>
                <a:cs typeface="VAGRounded"/>
              </a:rPr>
              <a:t>Quantum computing</a:t>
            </a:r>
            <a:endParaRPr lang="en-US" sz="2400" dirty="0">
              <a:solidFill>
                <a:schemeClr val="tx1"/>
              </a:solidFill>
              <a:latin typeface="VAGRounded"/>
              <a:cs typeface="VAGRounded"/>
            </a:endParaRPr>
          </a:p>
          <a:p>
            <a:pPr marL="457200" indent="-457200">
              <a:lnSpc>
                <a:spcPct val="85000"/>
              </a:lnSpc>
              <a:buSzPct val="100000"/>
              <a:buAutoNum type="alphaLcParenR"/>
            </a:pPr>
            <a:r>
              <a:rPr lang="en-US" sz="2400" dirty="0" smtClean="0">
                <a:solidFill>
                  <a:schemeClr val="tx1"/>
                </a:solidFill>
                <a:latin typeface="VAGRounded"/>
                <a:cs typeface="VAGRounded"/>
              </a:rPr>
              <a:t>DNA computing</a:t>
            </a:r>
          </a:p>
          <a:p>
            <a:pPr marL="457200" indent="-457200">
              <a:lnSpc>
                <a:spcPct val="85000"/>
              </a:lnSpc>
              <a:buSzPct val="100000"/>
              <a:buAutoNum type="alphaLcParenR"/>
            </a:pPr>
            <a:r>
              <a:rPr lang="en-US" sz="2400" dirty="0" smtClean="0">
                <a:solidFill>
                  <a:schemeClr val="tx1"/>
                </a:solidFill>
                <a:latin typeface="VAGRounded"/>
                <a:cs typeface="VAGRounded"/>
              </a:rPr>
              <a:t>Biological Machines</a:t>
            </a:r>
            <a:endParaRPr lang="en-US" sz="2400" dirty="0">
              <a:solidFill>
                <a:schemeClr val="tx1"/>
              </a:solidFill>
              <a:latin typeface="VAGRounded"/>
              <a:cs typeface="VAGRounded"/>
            </a:endParaRPr>
          </a:p>
          <a:p>
            <a:pPr marL="457200" indent="-457200">
              <a:lnSpc>
                <a:spcPct val="85000"/>
              </a:lnSpc>
              <a:buSzPct val="100000"/>
              <a:buAutoNum type="alphaLcParenR"/>
            </a:pPr>
            <a:r>
              <a:rPr lang="en-US" sz="2400" dirty="0" smtClean="0">
                <a:solidFill>
                  <a:schemeClr val="tx1"/>
                </a:solidFill>
                <a:latin typeface="VAGRounded"/>
                <a:cs typeface="VAGRounded"/>
              </a:rPr>
              <a:t>Something completely different</a:t>
            </a:r>
            <a:endParaRPr lang="en-US" sz="2400" dirty="0">
              <a:solidFill>
                <a:schemeClr val="tx1"/>
              </a:solidFill>
              <a:latin typeface="VAGRounded"/>
              <a:cs typeface="VAGRounded"/>
            </a:endParaRPr>
          </a:p>
        </p:txBody>
      </p:sp>
      <p:pic>
        <p:nvPicPr>
          <p:cNvPr id="6" name="Picture 10"/>
          <p:cNvPicPr>
            <a:picLocks noChangeAspect="1"/>
          </p:cNvPicPr>
          <p:nvPr/>
        </p:nvPicPr>
        <p:blipFill>
          <a:blip r:embed="rId3"/>
          <a:srcRect l="7298" t="14340" r="10573" b="10814"/>
          <a:stretch>
            <a:fillRect/>
          </a:stretch>
        </p:blipFill>
        <p:spPr bwMode="auto">
          <a:xfrm>
            <a:off x="8217842" y="76200"/>
            <a:ext cx="849958" cy="774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55262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What a wonderful time we live in; we’re far from done</a:t>
            </a:r>
          </a:p>
          <a:p>
            <a:pPr lvl="1"/>
            <a:r>
              <a:rPr lang="en-US"/>
              <a:t>What about privacy?</a:t>
            </a:r>
          </a:p>
          <a:p>
            <a:r>
              <a:rPr lang="en-US"/>
              <a:t>Find out the problem you want to solve</a:t>
            </a:r>
          </a:p>
          <a:p>
            <a:pPr lvl="1"/>
            <a:r>
              <a:rPr lang="en-US"/>
              <a:t>Computing can and will help us solve it</a:t>
            </a:r>
          </a:p>
          <a:p>
            <a:r>
              <a:rPr lang="en-US"/>
              <a:t>We probably can’t even imagine future software + hardware breakthroughs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5004" r="-5004"/>
          <a:stretch>
            <a:fillRect/>
          </a:stretch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8" name="Oval 7"/>
          <p:cNvSpPr/>
          <p:nvPr/>
        </p:nvSpPr>
        <p:spPr>
          <a:xfrm>
            <a:off x="4811470" y="6157452"/>
            <a:ext cx="358140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2930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149225"/>
            <a:ext cx="8083550" cy="581025"/>
          </a:xfrm>
          <a:noFill/>
          <a:ln/>
        </p:spPr>
        <p:txBody>
          <a:bodyPr/>
          <a:lstStyle/>
          <a:p>
            <a:r>
              <a:rPr lang="en-US" sz="4000"/>
              <a:t>The Future for Future Cal Alumni</a:t>
            </a:r>
          </a:p>
        </p:txBody>
      </p:sp>
      <p:sp>
        <p:nvSpPr>
          <p:cNvPr id="3452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90600"/>
            <a:ext cx="8458200" cy="5695950"/>
          </a:xfrm>
          <a:noFill/>
          <a:ln/>
        </p:spPr>
        <p:txBody>
          <a:bodyPr/>
          <a:lstStyle/>
          <a:p>
            <a:r>
              <a:rPr lang="en-US" dirty="0"/>
              <a:t>What’s The Future?</a:t>
            </a:r>
          </a:p>
          <a:p>
            <a:r>
              <a:rPr lang="en-US" dirty="0"/>
              <a:t>New Millennium</a:t>
            </a:r>
            <a:endParaRPr lang="en-US" dirty="0" smtClean="0"/>
          </a:p>
          <a:p>
            <a:pPr lvl="1"/>
            <a:r>
              <a:rPr lang="en-US" dirty="0" smtClean="0"/>
              <a:t>Always-on internet connectivity + internet of things!</a:t>
            </a:r>
          </a:p>
          <a:p>
            <a:pPr lvl="1"/>
            <a:r>
              <a:rPr lang="en-US" dirty="0" smtClean="0"/>
              <a:t>AI breakthroughs</a:t>
            </a:r>
          </a:p>
          <a:p>
            <a:pPr lvl="1"/>
            <a:r>
              <a:rPr lang="en-US" dirty="0" smtClean="0"/>
              <a:t>HCI breakthroughs</a:t>
            </a:r>
          </a:p>
          <a:p>
            <a:pPr lvl="1"/>
            <a:r>
              <a:rPr lang="en-US" dirty="0" smtClean="0"/>
              <a:t>Post-PC Era (power is in cloud, interface in pocket)</a:t>
            </a:r>
            <a:endParaRPr lang="en-US" dirty="0">
              <a:solidFill>
                <a:srgbClr val="800080"/>
              </a:solidFill>
            </a:endParaRPr>
          </a:p>
          <a:p>
            <a:pPr algn="ctr">
              <a:buFontTx/>
              <a:buNone/>
            </a:pPr>
            <a:r>
              <a:rPr lang="en-US" dirty="0">
                <a:solidFill>
                  <a:schemeClr val="accent2"/>
                </a:solidFill>
              </a:rPr>
              <a:t>“The best way to predict the future is to invent it” </a:t>
            </a:r>
            <a:r>
              <a:rPr lang="en-US" sz="2800" dirty="0"/>
              <a:t>– Alan Kay</a:t>
            </a:r>
          </a:p>
          <a:p>
            <a:pPr algn="ctr">
              <a:buFontTx/>
              <a:buNone/>
            </a:pPr>
            <a:r>
              <a:rPr lang="en-US" sz="6000" dirty="0">
                <a:solidFill>
                  <a:srgbClr val="FFFF00"/>
                </a:solidFill>
              </a:rPr>
              <a:t>The Future is up to you!</a:t>
            </a:r>
          </a:p>
        </p:txBody>
      </p:sp>
    </p:spTree>
    <p:extLst>
      <p:ext uri="{BB962C8B-B14F-4D97-AF65-F5344CB8AC3E}">
        <p14:creationId xmlns:p14="http://schemas.microsoft.com/office/powerpoint/2010/main" val="5283419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2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52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52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2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52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52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2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52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52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2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52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52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2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52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52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2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52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452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2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52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52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29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4529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529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2931" grpId="0" build="p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Administrivia</a:t>
            </a:r>
            <a:r>
              <a:rPr lang="en-US" dirty="0" smtClean="0"/>
              <a:t>: Become active!</a:t>
            </a:r>
            <a:endParaRPr lang="en-US" dirty="0"/>
          </a:p>
        </p:txBody>
      </p:sp>
      <p:sp>
        <p:nvSpPr>
          <p:cNvPr id="34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/>
              <a:t>With-Snap! Exam details</a:t>
            </a:r>
          </a:p>
          <a:p>
            <a:pPr lvl="1"/>
            <a:r>
              <a:rPr lang="en-US" sz="2000"/>
              <a:t>No exam handed out unless you’ve filled in both HKN + our survey</a:t>
            </a:r>
          </a:p>
          <a:p>
            <a:pPr lvl="1"/>
            <a:r>
              <a:rPr lang="en-US" sz="2000"/>
              <a:t>No “study sheets” needed / allowed since you have access to Snap!</a:t>
            </a:r>
          </a:p>
          <a:p>
            <a:r>
              <a:rPr lang="en-US" sz="2400"/>
              <a:t>Final Exam details</a:t>
            </a:r>
          </a:p>
          <a:p>
            <a:pPr lvl="1"/>
            <a:r>
              <a:rPr lang="en-US" sz="2000" dirty="0" smtClean="0"/>
              <a:t>Only bring </a:t>
            </a:r>
            <a:r>
              <a:rPr lang="en-US" sz="2000" dirty="0" err="1" smtClean="0"/>
              <a:t>pen{,cil}s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FFFF00"/>
                </a:solidFill>
              </a:rPr>
              <a:t>three </a:t>
            </a:r>
            <a:r>
              <a:rPr lang="en-US" sz="2000" dirty="0" smtClean="0"/>
              <a:t>8.5”x11” handwritten sheets </a:t>
            </a:r>
            <a:br>
              <a:rPr lang="en-US" sz="2000" dirty="0" smtClean="0"/>
            </a:br>
            <a:r>
              <a:rPr lang="en-US" sz="2000" dirty="0" smtClean="0"/>
              <a:t>(writing on both sides). </a:t>
            </a:r>
          </a:p>
          <a:p>
            <a:pPr lvl="1"/>
            <a:r>
              <a:rPr lang="en-US" sz="2000" dirty="0" smtClean="0"/>
              <a:t>Leave backpacks, books, calculators, cells &amp; pagers home!</a:t>
            </a:r>
          </a:p>
          <a:p>
            <a:pPr lvl="1"/>
            <a:r>
              <a:rPr lang="en-US" sz="2000" dirty="0" smtClean="0"/>
              <a:t>Everyone must take ALL of the final!</a:t>
            </a:r>
          </a:p>
          <a:p>
            <a:pPr lvl="1"/>
            <a:r>
              <a:rPr lang="en-US" sz="2000" dirty="0" smtClean="0"/>
              <a:t>Bring your “Beauty and Joy of Computing” Art/Poem for extra credit!</a:t>
            </a:r>
            <a:endParaRPr lang="en-US" sz="2000" dirty="0"/>
          </a:p>
          <a:p>
            <a:r>
              <a:rPr lang="en-US" sz="2400" dirty="0" smtClean="0"/>
              <a:t>If you did well in CS10 and want to be on staff?</a:t>
            </a:r>
          </a:p>
          <a:p>
            <a:pPr lvl="1"/>
            <a:r>
              <a:rPr lang="en-US" sz="2000" dirty="0" smtClean="0"/>
              <a:t>Usual path: </a:t>
            </a:r>
            <a:r>
              <a:rPr lang="en-US" sz="2000" b="1" dirty="0" smtClean="0"/>
              <a:t>Lab Assistant </a:t>
            </a:r>
            <a:r>
              <a:rPr lang="en-US" sz="2000" dirty="0" err="1" smtClean="0"/>
              <a:t></a:t>
            </a:r>
            <a:r>
              <a:rPr lang="en-US" sz="2000" dirty="0" smtClean="0">
                <a:sym typeface="SymbolProp BT" pitchFamily="100" charset="2"/>
              </a:rPr>
              <a:t> </a:t>
            </a:r>
            <a:r>
              <a:rPr lang="en-US" sz="2000" b="1" dirty="0" smtClean="0">
                <a:sym typeface="SymbolProp BT" pitchFamily="100" charset="2"/>
              </a:rPr>
              <a:t>Reader </a:t>
            </a:r>
            <a:r>
              <a:rPr lang="en-US" sz="2000" dirty="0" err="1" smtClean="0"/>
              <a:t></a:t>
            </a:r>
            <a:r>
              <a:rPr lang="en-US" sz="2000" dirty="0" smtClean="0">
                <a:sym typeface="SymbolProp BT" pitchFamily="100" charset="2"/>
              </a:rPr>
              <a:t> </a:t>
            </a:r>
            <a:r>
              <a:rPr lang="en-US" sz="2000" b="1" dirty="0" smtClean="0"/>
              <a:t>TA </a:t>
            </a:r>
          </a:p>
          <a:p>
            <a:pPr lvl="1"/>
            <a:r>
              <a:rPr lang="en-US" sz="2000" dirty="0" smtClean="0"/>
              <a:t>Indicate on your final survey whether you’re even remotely interested</a:t>
            </a:r>
          </a:p>
          <a:p>
            <a:pPr lvl="1"/>
            <a:r>
              <a:rPr lang="en-US" sz="2000" dirty="0" smtClean="0"/>
              <a:t>We strongly encourage anyone who gets an B or above in the class to follow this path…</a:t>
            </a:r>
          </a:p>
        </p:txBody>
      </p:sp>
    </p:spTree>
    <p:extLst>
      <p:ext uri="{BB962C8B-B14F-4D97-AF65-F5344CB8AC3E}">
        <p14:creationId xmlns:p14="http://schemas.microsoft.com/office/powerpoint/2010/main" val="29774704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4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534400" cy="5341938"/>
          </a:xfrm>
        </p:spPr>
        <p:txBody>
          <a:bodyPr/>
          <a:lstStyle/>
          <a:p>
            <a:pPr>
              <a:lnSpc>
                <a:spcPct val="65000"/>
              </a:lnSpc>
              <a:spcAft>
                <a:spcPts val="0"/>
              </a:spcAft>
            </a:pPr>
            <a:r>
              <a:rPr lang="en-US" sz="2800" dirty="0" err="1">
                <a:solidFill>
                  <a:srgbClr val="FFFF00"/>
                </a:solidFill>
              </a:rPr>
              <a:t>CS61A </a:t>
            </a:r>
            <a:r>
              <a:rPr lang="en-US" sz="2800" dirty="0"/>
              <a:t>(1</a:t>
            </a:r>
            <a:r>
              <a:rPr lang="en-US" sz="2800" baseline="30000" dirty="0"/>
              <a:t>st</a:t>
            </a:r>
            <a:r>
              <a:rPr lang="en-US" sz="2800" dirty="0"/>
              <a:t> course in CS major) </a:t>
            </a:r>
          </a:p>
          <a:p>
            <a:pPr lvl="1">
              <a:lnSpc>
                <a:spcPct val="75000"/>
              </a:lnSpc>
              <a:spcAft>
                <a:spcPts val="0"/>
              </a:spcAft>
            </a:pPr>
            <a:r>
              <a:rPr lang="en-US" sz="2400" dirty="0"/>
              <a:t>Structure and Interpretation of Computer Programs, Python</a:t>
            </a:r>
          </a:p>
          <a:p>
            <a:pPr>
              <a:lnSpc>
                <a:spcPct val="65000"/>
              </a:lnSpc>
              <a:spcAft>
                <a:spcPts val="0"/>
              </a:spcAft>
            </a:pPr>
            <a:r>
              <a:rPr lang="en-US" sz="2800" dirty="0" err="1">
                <a:solidFill>
                  <a:srgbClr val="FFFF00"/>
                </a:solidFill>
              </a:rPr>
              <a:t>CS9 series </a:t>
            </a:r>
            <a:r>
              <a:rPr lang="en-US" sz="2800" dirty="0"/>
              <a:t>(learn a second language) </a:t>
            </a:r>
          </a:p>
          <a:p>
            <a:pPr lvl="1">
              <a:lnSpc>
                <a:spcPct val="75000"/>
              </a:lnSpc>
              <a:spcAft>
                <a:spcPts val="0"/>
              </a:spcAft>
            </a:pPr>
            <a:r>
              <a:rPr lang="en-US" sz="2400" dirty="0"/>
              <a:t>I would recommend Python next, CS9H</a:t>
            </a:r>
            <a:endParaRPr lang="en-US" sz="2800" dirty="0" err="1">
              <a:solidFill>
                <a:schemeClr val="accent2"/>
              </a:solidFill>
            </a:endParaRPr>
          </a:p>
          <a:p>
            <a:pPr>
              <a:lnSpc>
                <a:spcPct val="65000"/>
              </a:lnSpc>
              <a:spcAft>
                <a:spcPts val="0"/>
              </a:spcAft>
            </a:pPr>
            <a:r>
              <a:rPr lang="en-US" sz="2800" dirty="0" err="1">
                <a:solidFill>
                  <a:srgbClr val="FFFF00"/>
                </a:solidFill>
              </a:rPr>
              <a:t>GamesCrafters DeCal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/>
              <a:t>(Game Theory R &amp; D) </a:t>
            </a:r>
          </a:p>
          <a:p>
            <a:pPr lvl="1">
              <a:lnSpc>
                <a:spcPct val="75000"/>
              </a:lnSpc>
              <a:spcAft>
                <a:spcPts val="0"/>
              </a:spcAft>
            </a:pPr>
            <a:r>
              <a:rPr lang="en-US" sz="2400" dirty="0"/>
              <a:t>Develop SW, analysis on 2-person games of no chance. (e.g., go, chess, connect-4, </a:t>
            </a:r>
            <a:r>
              <a:rPr lang="en-US" sz="2400" dirty="0" err="1"/>
              <a:t>nim</a:t>
            </a:r>
            <a:r>
              <a:rPr lang="en-US" sz="2400" dirty="0"/>
              <a:t>, etc.)</a:t>
            </a:r>
          </a:p>
          <a:p>
            <a:pPr lvl="1">
              <a:lnSpc>
                <a:spcPct val="75000"/>
              </a:lnSpc>
              <a:spcAft>
                <a:spcPts val="0"/>
              </a:spcAft>
            </a:pPr>
            <a:r>
              <a:rPr lang="en-US" sz="2400" dirty="0" err="1">
                <a:solidFill>
                  <a:schemeClr val="accent1"/>
                </a:solidFill>
              </a:rPr>
              <a:t>Req</a:t>
            </a:r>
            <a:r>
              <a:rPr lang="en-US" sz="2400" dirty="0">
                <a:solidFill>
                  <a:schemeClr val="accent1"/>
                </a:solidFill>
              </a:rPr>
              <a:t>: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>
                <a:solidFill>
                  <a:schemeClr val="accent1"/>
                </a:solidFill>
              </a:rPr>
              <a:t>Game Theory / SW Interest</a:t>
            </a:r>
            <a:endParaRPr lang="en-US" sz="2800" dirty="0" smtClean="0">
              <a:solidFill>
                <a:schemeClr val="accent1"/>
              </a:solidFill>
            </a:endParaRPr>
          </a:p>
          <a:p>
            <a:pPr>
              <a:lnSpc>
                <a:spcPct val="65000"/>
              </a:lnSpc>
              <a:spcAft>
                <a:spcPts val="0"/>
              </a:spcAft>
            </a:pPr>
            <a:r>
              <a:rPr lang="en-US" sz="2800" dirty="0" smtClean="0">
                <a:solidFill>
                  <a:srgbClr val="FFFF00"/>
                </a:solidFill>
              </a:rPr>
              <a:t>MS</a:t>
            </a:r>
            <a:r>
              <a:rPr lang="en-US" sz="2800" dirty="0">
                <a:solidFill>
                  <a:srgbClr val="FFFF00"/>
                </a:solidFill>
              </a:rPr>
              <a:t>-DOS X DeCal </a:t>
            </a:r>
            <a:r>
              <a:rPr lang="en-US" sz="2800" dirty="0"/>
              <a:t>(Mac Student Developers)</a:t>
            </a:r>
          </a:p>
          <a:p>
            <a:pPr lvl="1">
              <a:lnSpc>
                <a:spcPct val="75000"/>
              </a:lnSpc>
              <a:spcAft>
                <a:spcPts val="0"/>
              </a:spcAft>
            </a:pPr>
            <a:r>
              <a:rPr lang="en-US" sz="2400" dirty="0"/>
              <a:t>Learn to program Macintoshes. </a:t>
            </a:r>
          </a:p>
          <a:p>
            <a:pPr lvl="1">
              <a:lnSpc>
                <a:spcPct val="75000"/>
              </a:lnSpc>
              <a:spcAft>
                <a:spcPts val="0"/>
              </a:spcAft>
            </a:pPr>
            <a:r>
              <a:rPr lang="en-US" sz="2400" dirty="0" err="1">
                <a:solidFill>
                  <a:schemeClr val="accent1"/>
                </a:solidFill>
              </a:rPr>
              <a:t>Req</a:t>
            </a:r>
            <a:r>
              <a:rPr lang="en-US" sz="2400" dirty="0">
                <a:solidFill>
                  <a:schemeClr val="accent1"/>
                </a:solidFill>
              </a:rPr>
              <a:t>: Interest. Owning a </a:t>
            </a:r>
            <a:r>
              <a:rPr lang="en-US" sz="2400" dirty="0" err="1">
                <a:solidFill>
                  <a:schemeClr val="accent1"/>
                </a:solidFill>
              </a:rPr>
              <a:t>mac</a:t>
            </a:r>
            <a:r>
              <a:rPr lang="en-US" sz="2400" dirty="0">
                <a:solidFill>
                  <a:schemeClr val="accent1"/>
                </a:solidFill>
              </a:rPr>
              <a:t> helps, not required.</a:t>
            </a:r>
            <a:endParaRPr lang="en-US" sz="2400" dirty="0"/>
          </a:p>
          <a:p>
            <a:pPr>
              <a:lnSpc>
                <a:spcPct val="65000"/>
              </a:lnSpc>
              <a:spcAft>
                <a:spcPts val="0"/>
              </a:spcAft>
            </a:pPr>
            <a:r>
              <a:rPr lang="en-US" sz="2800" dirty="0" smtClean="0">
                <a:solidFill>
                  <a:srgbClr val="FFFF00"/>
                </a:solidFill>
              </a:rPr>
              <a:t>UCBUGG DeCal </a:t>
            </a:r>
            <a:r>
              <a:rPr lang="en-US" sz="2800" dirty="0"/>
              <a:t>(Recreational Graphics)</a:t>
            </a:r>
          </a:p>
          <a:p>
            <a:pPr lvl="1">
              <a:lnSpc>
                <a:spcPct val="75000"/>
              </a:lnSpc>
              <a:spcAft>
                <a:spcPts val="0"/>
              </a:spcAft>
            </a:pPr>
            <a:r>
              <a:rPr lang="en-US" sz="2400" dirty="0"/>
              <a:t>Develop computer-generated images, animations. </a:t>
            </a:r>
          </a:p>
          <a:p>
            <a:pPr lvl="1">
              <a:lnSpc>
                <a:spcPct val="75000"/>
              </a:lnSpc>
              <a:spcAft>
                <a:spcPts val="0"/>
              </a:spcAft>
            </a:pPr>
            <a:r>
              <a:rPr lang="en-US" sz="2400" dirty="0" err="1">
                <a:solidFill>
                  <a:schemeClr val="accent1"/>
                </a:solidFill>
              </a:rPr>
              <a:t>Req</a:t>
            </a:r>
            <a:r>
              <a:rPr lang="en-US" sz="2400" dirty="0">
                <a:solidFill>
                  <a:schemeClr val="accent1"/>
                </a:solidFill>
              </a:rPr>
              <a:t>: 3D interest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Opportunities Next Semester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3192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3" y="990601"/>
            <a:ext cx="4104481" cy="530586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CS Major / Minor</a:t>
            </a:r>
          </a:p>
          <a:p>
            <a:pPr lvl="2"/>
            <a:r>
              <a:rPr lang="en-US" dirty="0">
                <a:solidFill>
                  <a:srgbClr val="FFFF00"/>
                </a:solidFill>
              </a:rPr>
              <a:t>You are here</a:t>
            </a:r>
            <a:endParaRPr lang="en-US" dirty="0" smtClean="0">
              <a:solidFill>
                <a:srgbClr val="FFFF00"/>
              </a:solidFill>
            </a:endParaRPr>
          </a:p>
          <a:p>
            <a:r>
              <a:rPr lang="en-US" dirty="0" smtClean="0"/>
              <a:t>CS61A</a:t>
            </a:r>
          </a:p>
          <a:p>
            <a:pPr lvl="1"/>
            <a:r>
              <a:rPr lang="en-US" dirty="0" smtClean="0"/>
              <a:t>In Python, one big idea every week. Awesome!</a:t>
            </a:r>
          </a:p>
          <a:p>
            <a:r>
              <a:rPr lang="en-US" dirty="0" smtClean="0"/>
              <a:t>CS61B</a:t>
            </a:r>
          </a:p>
          <a:p>
            <a:pPr lvl="1"/>
            <a:r>
              <a:rPr lang="en-US" dirty="0" smtClean="0"/>
              <a:t>In Java, data structures, algorithms and software engineering (lite)</a:t>
            </a:r>
          </a:p>
          <a:p>
            <a:r>
              <a:rPr lang="en-US" dirty="0" smtClean="0"/>
              <a:t>CS61C</a:t>
            </a:r>
          </a:p>
          <a:p>
            <a:pPr lvl="1"/>
            <a:r>
              <a:rPr lang="en-US" dirty="0" smtClean="0"/>
              <a:t>In C and MIPS, Great ideas in computer architecture (parallelism) … I teach this!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8583674"/>
              </p:ext>
            </p:extLst>
          </p:nvPr>
        </p:nvGraphicFramePr>
        <p:xfrm>
          <a:off x="4814888" y="1200208"/>
          <a:ext cx="3719512" cy="4886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Ok, I’m hooked! Where do I go next?</a:t>
            </a:r>
            <a:endParaRPr lang="en-US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305550"/>
            <a:ext cx="2895600" cy="47625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UC Berkeley CS10 "The Beauty and Joy of Computing" : Algorithm Complexity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86800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3D7880BA-952D-4DDD-8356-E1CBE0DFD955}" type="slidenum">
              <a:rPr lang="en-US" smtClean="0"/>
              <a:pPr/>
              <a:t>4</a:t>
            </a:fld>
            <a:endParaRPr lang="en-US"/>
          </a:p>
        </p:txBody>
      </p:sp>
      <p:cxnSp>
        <p:nvCxnSpPr>
          <p:cNvPr id="9" name="Curved Connector 8"/>
          <p:cNvCxnSpPr/>
          <p:nvPr/>
        </p:nvCxnSpPr>
        <p:spPr>
          <a:xfrm>
            <a:off x="3124200" y="1676400"/>
            <a:ext cx="2700678" cy="39334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3973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Things to remember from CS10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/>
              <a:t>Abstraction</a:t>
            </a:r>
          </a:p>
          <a:p>
            <a:pPr lvl="1"/>
            <a:r>
              <a:rPr lang="en-US" sz="2400"/>
              <a:t>The key idea underpinning all computer science</a:t>
            </a:r>
          </a:p>
          <a:p>
            <a:pPr lvl="1"/>
            <a:r>
              <a:rPr lang="en-US" sz="2400"/>
              <a:t>…and (in CS10) functions, HOFs </a:t>
            </a:r>
          </a:p>
          <a:p>
            <a:r>
              <a:rPr lang="en-US" sz="2800"/>
              <a:t>…From Blown to Bits</a:t>
            </a:r>
          </a:p>
          <a:p>
            <a:pPr lvl="1"/>
            <a:r>
              <a:rPr lang="en-US" sz="2400"/>
              <a:t>Technology has social implications (privacy, energy, copyright, etc); try to see the big picture</a:t>
            </a:r>
          </a:p>
          <a:p>
            <a:pPr lvl="1"/>
            <a:r>
              <a:rPr lang="en-US" sz="2400"/>
              <a:t>It also often has unintended consequences!</a:t>
            </a:r>
          </a:p>
          <a:p>
            <a:pPr lvl="1"/>
            <a:r>
              <a:rPr lang="en-US" sz="2400"/>
              <a:t>Things are never black or white, pure good or pure evil</a:t>
            </a:r>
          </a:p>
          <a:p>
            <a:r>
              <a:rPr lang="en-US" sz="2800"/>
              <a:t>…From “Program or Be Programmed”</a:t>
            </a:r>
          </a:p>
          <a:p>
            <a:pPr lvl="1"/>
            <a:r>
              <a:rPr lang="en-US" sz="2400"/>
              <a:t>Technology has an explicit and implicit agenda, understanding it is important.</a:t>
            </a:r>
          </a:p>
          <a:p>
            <a:pPr lvl="1"/>
            <a:r>
              <a:rPr lang="en-US" sz="2400"/>
              <a:t>Learning to program is empowering (Steve Jobs’ video)</a:t>
            </a:r>
          </a:p>
        </p:txBody>
      </p:sp>
    </p:spTree>
    <p:extLst>
      <p:ext uri="{BB962C8B-B14F-4D97-AF65-F5344CB8AC3E}">
        <p14:creationId xmlns:p14="http://schemas.microsoft.com/office/powerpoint/2010/main" val="236516261"/>
      </p:ext>
    </p:extLst>
  </p:cSld>
  <p:clrMapOvr>
    <a:masterClrMapping/>
  </p:clrMapOvr>
  <p:transition xmlns:p14="http://schemas.microsoft.com/office/powerpoint/2010/main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523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64344" y="990601"/>
            <a:ext cx="4183856" cy="5305864"/>
          </a:xfrm>
        </p:spPr>
        <p:txBody>
          <a:bodyPr/>
          <a:lstStyle/>
          <a:p>
            <a:r>
              <a:rPr lang="en-US" sz="2400" dirty="0"/>
              <a:t>In computing, chronic unsolved problem</a:t>
            </a:r>
          </a:p>
          <a:p>
            <a:pPr lvl="1"/>
            <a:r>
              <a:rPr lang="en-US" sz="2000" dirty="0"/>
              <a:t>Easy parallel programming</a:t>
            </a:r>
          </a:p>
          <a:p>
            <a:r>
              <a:rPr lang="en-US" sz="2400" dirty="0"/>
              <a:t>Implications for apps:</a:t>
            </a:r>
          </a:p>
          <a:p>
            <a:pPr lvl="1"/>
            <a:r>
              <a:rPr lang="en-US" sz="2000" dirty="0"/>
              <a:t>HUGE Computing power available in cell phone, car</a:t>
            </a:r>
          </a:p>
          <a:p>
            <a:pPr lvl="2"/>
            <a:r>
              <a:rPr lang="en-US" sz="1800" dirty="0"/>
              <a:t>On-body health monitoring</a:t>
            </a:r>
          </a:p>
          <a:p>
            <a:pPr lvl="2"/>
            <a:r>
              <a:rPr lang="en-US" sz="1800" dirty="0"/>
              <a:t>Google + library of congress</a:t>
            </a:r>
          </a:p>
          <a:p>
            <a:r>
              <a:rPr lang="en-US" sz="2400" dirty="0"/>
              <a:t>As devices shrink…</a:t>
            </a:r>
          </a:p>
          <a:p>
            <a:pPr lvl="1"/>
            <a:r>
              <a:rPr lang="en-US" sz="2000" dirty="0"/>
              <a:t>The need for great HCI (human-computer interfaces) critical as ever! (voice, gesture)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/>
              <a:t>Natural language processing?</a:t>
            </a:r>
          </a:p>
          <a:p>
            <a:r>
              <a:rPr lang="en-US" sz="2000"/>
              <a:t>Interact by motion!</a:t>
            </a:r>
          </a:p>
          <a:p>
            <a:r>
              <a:rPr lang="en-US" sz="2000"/>
              <a:t>3D displays?</a:t>
            </a:r>
          </a:p>
          <a:p>
            <a:r>
              <a:rPr lang="en-US" sz="2000"/>
              <a:t>Personal Robotics? </a:t>
            </a:r>
          </a:p>
          <a:p>
            <a:r>
              <a:rPr lang="en-US" sz="2000"/>
              <a:t>Self-driving cars?</a:t>
            </a:r>
          </a:p>
          <a:p>
            <a:r>
              <a:rPr lang="en-US" sz="2000"/>
              <a:t>3D Printing?</a:t>
            </a:r>
          </a:p>
          <a:p>
            <a:r>
              <a:rPr lang="en-US" sz="2000"/>
              <a:t>Optical/quantum computing?</a:t>
            </a:r>
          </a:p>
          <a:p>
            <a:r>
              <a:rPr lang="en-US" sz="2000"/>
              <a:t>Personal air vehicle?</a:t>
            </a:r>
          </a:p>
          <a:p>
            <a:r>
              <a:rPr lang="en-US" sz="2000"/>
              <a:t>Space travel?</a:t>
            </a:r>
          </a:p>
          <a:p>
            <a:r>
              <a:rPr lang="en-US" sz="2000"/>
              <a:t>Computer displays in glasses?</a:t>
            </a:r>
          </a:p>
          <a:p>
            <a:r>
              <a:rPr lang="en-US" sz="2000"/>
              <a:t>Flexible displays?</a:t>
            </a:r>
          </a:p>
          <a:p>
            <a:r>
              <a:rPr lang="en-US" sz="2000"/>
              <a:t>Smart drones?</a:t>
            </a:r>
          </a:p>
          <a:p>
            <a:r>
              <a:rPr lang="en-US" sz="2000"/>
              <a:t>Energy!</a:t>
            </a:r>
          </a:p>
        </p:txBody>
      </p:sp>
      <p:sp>
        <p:nvSpPr>
          <p:cNvPr id="3435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Exciting Future Implications</a:t>
            </a:r>
          </a:p>
        </p:txBody>
      </p:sp>
    </p:spTree>
    <p:extLst>
      <p:ext uri="{BB962C8B-B14F-4D97-AF65-F5344CB8AC3E}">
        <p14:creationId xmlns:p14="http://schemas.microsoft.com/office/powerpoint/2010/main" val="3018254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571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64344" y="990601"/>
            <a:ext cx="5784056" cy="5305864"/>
          </a:xfrm>
        </p:spPr>
        <p:txBody>
          <a:bodyPr/>
          <a:lstStyle/>
          <a:p>
            <a:r>
              <a:rPr lang="en-US"/>
              <a:t>Processor</a:t>
            </a:r>
          </a:p>
          <a:p>
            <a:pPr lvl="1"/>
            <a:r>
              <a:rPr lang="en-US"/>
              <a:t>Speed 2x / 2 years (since ’71)</a:t>
            </a:r>
          </a:p>
          <a:p>
            <a:pPr lvl="1"/>
            <a:r>
              <a:rPr lang="en-US"/>
              <a:t>100X performance last decade</a:t>
            </a:r>
            <a:endParaRPr lang="en-US" sz="1800"/>
          </a:p>
          <a:p>
            <a:pPr lvl="1"/>
            <a:r>
              <a:rPr lang="en-US"/>
              <a:t>When you graduate: </a:t>
            </a:r>
            <a:r>
              <a:rPr lang="en-US">
                <a:solidFill>
                  <a:schemeClr val="accent2"/>
                </a:solidFill>
              </a:rPr>
              <a:t>3 GHz, 32 Cores</a:t>
            </a:r>
            <a:endParaRPr lang="en-US" sz="1800">
              <a:solidFill>
                <a:schemeClr val="accent2"/>
              </a:solidFill>
            </a:endParaRPr>
          </a:p>
          <a:p>
            <a:r>
              <a:rPr lang="en-US"/>
              <a:t>Memory (DRAM)</a:t>
            </a:r>
          </a:p>
          <a:p>
            <a:pPr lvl="1"/>
            <a:r>
              <a:rPr lang="en-US"/>
              <a:t>Capacity: 2x / 2 years (since ’96)</a:t>
            </a:r>
          </a:p>
          <a:p>
            <a:pPr lvl="1"/>
            <a:r>
              <a:rPr lang="en-US"/>
              <a:t>64x size last decade. </a:t>
            </a:r>
          </a:p>
          <a:p>
            <a:pPr lvl="1"/>
            <a:r>
              <a:rPr lang="en-US"/>
              <a:t>When you graduate: </a:t>
            </a:r>
            <a:r>
              <a:rPr lang="en-US">
                <a:solidFill>
                  <a:schemeClr val="accent2"/>
                </a:solidFill>
              </a:rPr>
              <a:t>128 GibiBytes</a:t>
            </a:r>
            <a:endParaRPr lang="en-US" sz="1800">
              <a:solidFill>
                <a:schemeClr val="accent2"/>
              </a:solidFill>
            </a:endParaRPr>
          </a:p>
          <a:p>
            <a:r>
              <a:rPr lang="en-US"/>
              <a:t>Disk</a:t>
            </a:r>
          </a:p>
          <a:p>
            <a:pPr lvl="1"/>
            <a:r>
              <a:rPr lang="en-US"/>
              <a:t>Capacity: 2x / 1 year (since ’97)</a:t>
            </a:r>
          </a:p>
          <a:p>
            <a:pPr lvl="1"/>
            <a:r>
              <a:rPr lang="en-US"/>
              <a:t>250X size last decade.</a:t>
            </a:r>
          </a:p>
          <a:p>
            <a:pPr lvl="1"/>
            <a:r>
              <a:rPr lang="en-US"/>
              <a:t>When you graduate: </a:t>
            </a:r>
            <a:r>
              <a:rPr lang="en-US">
                <a:solidFill>
                  <a:schemeClr val="accent2"/>
                </a:solidFill>
              </a:rPr>
              <a:t>16 TeraBytes</a:t>
            </a:r>
            <a:endParaRPr lang="en-US" sz="1800">
              <a:solidFill>
                <a:schemeClr val="accent2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019800" y="990601"/>
            <a:ext cx="2674144" cy="5305864"/>
          </a:xfrm>
        </p:spPr>
        <p:txBody>
          <a:bodyPr/>
          <a:lstStyle/>
          <a:p>
            <a:pPr algn="ctr">
              <a:buNone/>
            </a:pPr>
            <a:r>
              <a:rPr lang="en-US" sz="1800" u="sng"/>
              <a:t>Ki</a:t>
            </a:r>
            <a:r>
              <a:rPr lang="en-US" sz="1800"/>
              <a:t>lo (10</a:t>
            </a:r>
            <a:r>
              <a:rPr lang="en-US" sz="1800" baseline="30000"/>
              <a:t>3</a:t>
            </a:r>
            <a:r>
              <a:rPr lang="en-US" sz="1800"/>
              <a:t>) &amp; </a:t>
            </a:r>
            <a:r>
              <a:rPr lang="en-US" sz="1800" u="sng"/>
              <a:t>Ki</a:t>
            </a:r>
            <a:r>
              <a:rPr lang="en-US" sz="1800"/>
              <a:t>bi (2</a:t>
            </a:r>
            <a:r>
              <a:rPr lang="en-US" sz="1800" baseline="30000"/>
              <a:t>10</a:t>
            </a:r>
            <a:r>
              <a:rPr lang="en-US" sz="1800"/>
              <a:t>)</a:t>
            </a:r>
          </a:p>
          <a:p>
            <a:pPr algn="ctr">
              <a:buNone/>
            </a:pPr>
            <a:r>
              <a:rPr lang="en-US" sz="1400">
                <a:latin typeface="Wingdings"/>
                <a:ea typeface="Wingdings"/>
                <a:cs typeface="Wingdings"/>
              </a:rPr>
              <a:t></a:t>
            </a:r>
            <a:endParaRPr lang="en-US" sz="1400"/>
          </a:p>
          <a:p>
            <a:pPr algn="ctr">
              <a:buNone/>
            </a:pPr>
            <a:r>
              <a:rPr lang="en-US" sz="1800" u="sng"/>
              <a:t>Me</a:t>
            </a:r>
            <a:r>
              <a:rPr lang="en-US" sz="1800"/>
              <a:t>ga (10</a:t>
            </a:r>
            <a:r>
              <a:rPr lang="en-US" sz="1800" baseline="30000"/>
              <a:t>6</a:t>
            </a:r>
            <a:r>
              <a:rPr lang="en-US" sz="1800"/>
              <a:t>) &amp; </a:t>
            </a:r>
            <a:r>
              <a:rPr lang="en-US" sz="1800" u="sng"/>
              <a:t>Me</a:t>
            </a:r>
            <a:r>
              <a:rPr lang="en-US" sz="1800"/>
              <a:t>bi (2</a:t>
            </a:r>
            <a:r>
              <a:rPr lang="en-US" sz="1800" baseline="30000"/>
              <a:t>20</a:t>
            </a:r>
            <a:r>
              <a:rPr lang="en-US" sz="1800"/>
              <a:t>)</a:t>
            </a:r>
          </a:p>
          <a:p>
            <a:pPr algn="ctr">
              <a:buNone/>
            </a:pPr>
            <a:r>
              <a:rPr lang="en-US" sz="1400">
                <a:latin typeface="Wingdings"/>
                <a:ea typeface="Wingdings"/>
                <a:cs typeface="Wingdings"/>
              </a:rPr>
              <a:t></a:t>
            </a:r>
            <a:endParaRPr lang="en-US" sz="1400"/>
          </a:p>
          <a:p>
            <a:pPr algn="ctr">
              <a:buNone/>
            </a:pPr>
            <a:r>
              <a:rPr lang="en-US" sz="1800" u="sng"/>
              <a:t>Gi</a:t>
            </a:r>
            <a:r>
              <a:rPr lang="en-US" sz="1800"/>
              <a:t>ga (10</a:t>
            </a:r>
            <a:r>
              <a:rPr lang="en-US" sz="1800" baseline="30000"/>
              <a:t>9</a:t>
            </a:r>
            <a:r>
              <a:rPr lang="en-US" sz="1800"/>
              <a:t>) &amp; </a:t>
            </a:r>
            <a:r>
              <a:rPr lang="en-US" sz="1800" u="sng"/>
              <a:t>Gi</a:t>
            </a:r>
            <a:r>
              <a:rPr lang="en-US" sz="1800"/>
              <a:t>bi (2</a:t>
            </a:r>
            <a:r>
              <a:rPr lang="en-US" sz="1800" baseline="30000"/>
              <a:t>30</a:t>
            </a:r>
            <a:r>
              <a:rPr lang="en-US" sz="1800"/>
              <a:t>)</a:t>
            </a:r>
          </a:p>
          <a:p>
            <a:pPr algn="ctr">
              <a:buNone/>
            </a:pPr>
            <a:r>
              <a:rPr lang="en-US" sz="1400">
                <a:latin typeface="Wingdings"/>
                <a:ea typeface="Wingdings"/>
                <a:cs typeface="Wingdings"/>
              </a:rPr>
              <a:t></a:t>
            </a:r>
            <a:endParaRPr lang="en-US" sz="1400"/>
          </a:p>
          <a:p>
            <a:pPr algn="ctr">
              <a:buNone/>
            </a:pPr>
            <a:r>
              <a:rPr lang="en-US" sz="1800" u="sng"/>
              <a:t>Te</a:t>
            </a:r>
            <a:r>
              <a:rPr lang="en-US" sz="1800"/>
              <a:t>ra (10</a:t>
            </a:r>
            <a:r>
              <a:rPr lang="en-US" sz="1800" baseline="30000"/>
              <a:t>12</a:t>
            </a:r>
            <a:r>
              <a:rPr lang="en-US" sz="1800"/>
              <a:t>) &amp; </a:t>
            </a:r>
            <a:r>
              <a:rPr lang="en-US" sz="1800" u="sng"/>
              <a:t>Te</a:t>
            </a:r>
            <a:r>
              <a:rPr lang="en-US" sz="1800"/>
              <a:t>bi (2</a:t>
            </a:r>
            <a:r>
              <a:rPr lang="en-US" sz="1800" baseline="30000"/>
              <a:t>40</a:t>
            </a:r>
            <a:r>
              <a:rPr lang="en-US" sz="1800"/>
              <a:t>)</a:t>
            </a:r>
          </a:p>
          <a:p>
            <a:pPr algn="ctr">
              <a:buNone/>
            </a:pPr>
            <a:r>
              <a:rPr lang="en-US" sz="1400">
                <a:latin typeface="Wingdings"/>
                <a:ea typeface="Wingdings"/>
                <a:cs typeface="Wingdings"/>
              </a:rPr>
              <a:t></a:t>
            </a:r>
            <a:endParaRPr lang="en-US" sz="1400"/>
          </a:p>
          <a:p>
            <a:pPr algn="ctr">
              <a:buNone/>
            </a:pPr>
            <a:r>
              <a:rPr lang="en-US" sz="1800" u="sng"/>
              <a:t>Pe</a:t>
            </a:r>
            <a:r>
              <a:rPr lang="en-US" sz="1800"/>
              <a:t>ta (10</a:t>
            </a:r>
            <a:r>
              <a:rPr lang="en-US" sz="1800" baseline="30000"/>
              <a:t>15</a:t>
            </a:r>
            <a:r>
              <a:rPr lang="en-US" sz="1800"/>
              <a:t>) &amp; </a:t>
            </a:r>
            <a:r>
              <a:rPr lang="en-US" sz="1800" u="sng"/>
              <a:t>Pe</a:t>
            </a:r>
            <a:r>
              <a:rPr lang="en-US" sz="1800"/>
              <a:t>bi (2</a:t>
            </a:r>
            <a:r>
              <a:rPr lang="en-US" sz="1800" baseline="30000"/>
              <a:t>50</a:t>
            </a:r>
            <a:r>
              <a:rPr lang="en-US" sz="1800"/>
              <a:t>)</a:t>
            </a:r>
          </a:p>
          <a:p>
            <a:pPr algn="ctr">
              <a:buNone/>
            </a:pPr>
            <a:r>
              <a:rPr lang="en-US" sz="1400">
                <a:latin typeface="Wingdings"/>
                <a:ea typeface="Wingdings"/>
                <a:cs typeface="Wingdings"/>
              </a:rPr>
              <a:t></a:t>
            </a:r>
            <a:endParaRPr lang="en-US" sz="1400"/>
          </a:p>
          <a:p>
            <a:pPr algn="ctr">
              <a:buNone/>
            </a:pPr>
            <a:r>
              <a:rPr lang="en-US" sz="1800" u="sng"/>
              <a:t>Ex</a:t>
            </a:r>
            <a:r>
              <a:rPr lang="en-US" sz="1800"/>
              <a:t>a (10</a:t>
            </a:r>
            <a:r>
              <a:rPr lang="en-US" sz="1800" baseline="30000"/>
              <a:t>18</a:t>
            </a:r>
            <a:r>
              <a:rPr lang="en-US" sz="1800"/>
              <a:t>) &amp; </a:t>
            </a:r>
            <a:r>
              <a:rPr lang="en-US" sz="1800" u="sng"/>
              <a:t>Ex</a:t>
            </a:r>
            <a:r>
              <a:rPr lang="en-US" sz="1800"/>
              <a:t>bi (2</a:t>
            </a:r>
            <a:r>
              <a:rPr lang="en-US" sz="1800" baseline="30000"/>
              <a:t>60</a:t>
            </a:r>
            <a:r>
              <a:rPr lang="en-US" sz="1800"/>
              <a:t>)</a:t>
            </a:r>
          </a:p>
          <a:p>
            <a:pPr algn="ctr">
              <a:buNone/>
            </a:pPr>
            <a:r>
              <a:rPr lang="en-US" sz="1400">
                <a:latin typeface="Wingdings"/>
                <a:ea typeface="Wingdings"/>
                <a:cs typeface="Wingdings"/>
              </a:rPr>
              <a:t></a:t>
            </a:r>
            <a:endParaRPr lang="en-US" sz="1400"/>
          </a:p>
          <a:p>
            <a:pPr algn="ctr">
              <a:buNone/>
            </a:pPr>
            <a:r>
              <a:rPr lang="en-US" sz="1800" u="sng"/>
              <a:t>Ze</a:t>
            </a:r>
            <a:r>
              <a:rPr lang="en-US" sz="1800"/>
              <a:t>tta (10</a:t>
            </a:r>
            <a:r>
              <a:rPr lang="en-US" sz="1800" baseline="30000"/>
              <a:t>21</a:t>
            </a:r>
            <a:r>
              <a:rPr lang="en-US" sz="1800"/>
              <a:t>) &amp; </a:t>
            </a:r>
            <a:r>
              <a:rPr lang="en-US" sz="1800" u="sng"/>
              <a:t>Ze</a:t>
            </a:r>
            <a:r>
              <a:rPr lang="en-US" sz="1800"/>
              <a:t>bi (2</a:t>
            </a:r>
            <a:r>
              <a:rPr lang="en-US" sz="1800" baseline="30000"/>
              <a:t>70</a:t>
            </a:r>
            <a:r>
              <a:rPr lang="en-US" sz="1800"/>
              <a:t>)</a:t>
            </a:r>
          </a:p>
          <a:p>
            <a:pPr algn="ctr">
              <a:buNone/>
            </a:pPr>
            <a:r>
              <a:rPr lang="en-US" sz="1400">
                <a:latin typeface="Wingdings"/>
                <a:ea typeface="Wingdings"/>
                <a:cs typeface="Wingdings"/>
              </a:rPr>
              <a:t></a:t>
            </a:r>
            <a:endParaRPr lang="en-US" sz="1400"/>
          </a:p>
          <a:p>
            <a:pPr algn="ctr">
              <a:buNone/>
            </a:pPr>
            <a:r>
              <a:rPr lang="en-US" sz="1800" u="sng"/>
              <a:t>Yo</a:t>
            </a:r>
            <a:r>
              <a:rPr lang="en-US" sz="1800"/>
              <a:t>tta (10</a:t>
            </a:r>
            <a:r>
              <a:rPr lang="en-US" sz="1800" baseline="30000"/>
              <a:t>24</a:t>
            </a:r>
            <a:r>
              <a:rPr lang="en-US" sz="1800"/>
              <a:t>) &amp; </a:t>
            </a:r>
            <a:r>
              <a:rPr lang="en-US" sz="1800" u="sng"/>
              <a:t>Yo</a:t>
            </a:r>
            <a:r>
              <a:rPr lang="en-US" sz="1800"/>
              <a:t>bi (2</a:t>
            </a:r>
            <a:r>
              <a:rPr lang="en-US" sz="1800" baseline="30000"/>
              <a:t>80</a:t>
            </a:r>
            <a:r>
              <a:rPr lang="en-US" sz="1800"/>
              <a:t>)</a:t>
            </a:r>
          </a:p>
          <a:p>
            <a:pPr algn="ctr">
              <a:buNone/>
            </a:pPr>
            <a:endParaRPr lang="en-US" sz="1800"/>
          </a:p>
        </p:txBody>
      </p:sp>
      <p:sp>
        <p:nvSpPr>
          <p:cNvPr id="1005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Computer Technology - Growth!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Peer Instruction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lvl="0" indent="-609600">
              <a:lnSpc>
                <a:spcPct val="85000"/>
              </a:lnSpc>
              <a:buSzTx/>
              <a:buNone/>
              <a:tabLst>
                <a:tab pos="738188" algn="l"/>
              </a:tabLst>
              <a:defRPr/>
            </a:pPr>
            <a:endParaRPr lang="en-US" sz="2800" dirty="0"/>
          </a:p>
          <a:p>
            <a:pPr marL="609600" lvl="0" indent="-609600" algn="ctr">
              <a:lnSpc>
                <a:spcPct val="85000"/>
              </a:lnSpc>
              <a:buSzTx/>
              <a:buNone/>
              <a:tabLst>
                <a:tab pos="738188" algn="l"/>
              </a:tabLst>
              <a:defRPr/>
            </a:pPr>
            <a:r>
              <a:rPr lang="en-US" sz="2800" dirty="0"/>
              <a:t>What </a:t>
            </a:r>
            <a:r>
              <a:rPr lang="en-US" sz="2800" dirty="0" smtClean="0"/>
              <a:t>was recently proposed to go after </a:t>
            </a:r>
            <a:r>
              <a:rPr lang="en-US" sz="2800" dirty="0" err="1" smtClean="0"/>
              <a:t>Yotta</a:t>
            </a:r>
            <a:r>
              <a:rPr lang="en-US" sz="2800" dirty="0"/>
              <a:t>?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(i.e., 10</a:t>
            </a:r>
            <a:r>
              <a:rPr lang="en-US" sz="2800" baseline="30000" dirty="0" smtClean="0"/>
              <a:t>27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990600" y="2286000"/>
            <a:ext cx="7239000" cy="17795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prstTxWarp prst="textNoShape">
              <a:avLst/>
            </a:prstTxWarp>
          </a:bodyPr>
          <a:lstStyle/>
          <a:p>
            <a:pPr marL="457200" indent="-457200">
              <a:lnSpc>
                <a:spcPct val="85000"/>
              </a:lnSpc>
              <a:buSzPct val="100000"/>
              <a:buAutoNum type="alphaLcParenR"/>
            </a:pPr>
            <a:r>
              <a:rPr lang="en-US" sz="2400" dirty="0" err="1" smtClean="0">
                <a:solidFill>
                  <a:schemeClr val="tx1"/>
                </a:solidFill>
                <a:latin typeface="VAGRounded"/>
                <a:cs typeface="VAGRounded"/>
              </a:rPr>
              <a:t>Lotta</a:t>
            </a:r>
            <a:endParaRPr lang="en-US" sz="2400" dirty="0">
              <a:solidFill>
                <a:schemeClr val="tx1"/>
              </a:solidFill>
              <a:latin typeface="VAGRounded"/>
              <a:cs typeface="VAGRounded"/>
            </a:endParaRPr>
          </a:p>
          <a:p>
            <a:pPr marL="457200" indent="-457200">
              <a:lnSpc>
                <a:spcPct val="85000"/>
              </a:lnSpc>
              <a:buSzPct val="100000"/>
              <a:buAutoNum type="alphaLcParenR"/>
            </a:pPr>
            <a:r>
              <a:rPr lang="en-US" sz="2400" dirty="0" err="1" smtClean="0">
                <a:solidFill>
                  <a:schemeClr val="tx1"/>
                </a:solidFill>
                <a:latin typeface="VAGRounded"/>
                <a:cs typeface="VAGRounded"/>
              </a:rPr>
              <a:t>Lotsa</a:t>
            </a:r>
            <a:endParaRPr lang="en-US" sz="2400" dirty="0">
              <a:solidFill>
                <a:schemeClr val="tx1"/>
              </a:solidFill>
              <a:latin typeface="VAGRounded"/>
              <a:cs typeface="VAGRounded"/>
            </a:endParaRPr>
          </a:p>
          <a:p>
            <a:pPr marL="457200" indent="-457200">
              <a:lnSpc>
                <a:spcPct val="85000"/>
              </a:lnSpc>
              <a:buSzPct val="100000"/>
              <a:buAutoNum type="alphaLcParenR"/>
            </a:pPr>
            <a:r>
              <a:rPr lang="en-US" sz="2400" dirty="0" err="1" smtClean="0">
                <a:solidFill>
                  <a:schemeClr val="tx1"/>
                </a:solidFill>
                <a:latin typeface="VAGRounded"/>
                <a:cs typeface="VAGRounded"/>
              </a:rPr>
              <a:t>Wholelotta</a:t>
            </a:r>
            <a:endParaRPr lang="en-US" sz="2400" dirty="0" smtClean="0">
              <a:solidFill>
                <a:schemeClr val="tx1"/>
              </a:solidFill>
              <a:latin typeface="VAGRounded"/>
              <a:cs typeface="VAGRounded"/>
            </a:endParaRPr>
          </a:p>
          <a:p>
            <a:pPr marL="457200" indent="-457200">
              <a:lnSpc>
                <a:spcPct val="85000"/>
              </a:lnSpc>
              <a:buSzPct val="100000"/>
              <a:buFontTx/>
              <a:buAutoNum type="alphaLcParenR"/>
            </a:pPr>
            <a:r>
              <a:rPr lang="en-US" sz="2400" dirty="0" err="1" smtClean="0">
                <a:solidFill>
                  <a:schemeClr val="tx1"/>
                </a:solidFill>
                <a:latin typeface="VAGRounded"/>
                <a:cs typeface="VAGRounded"/>
              </a:rPr>
              <a:t>Hella</a:t>
            </a:r>
            <a:endParaRPr lang="en-US" sz="2400" dirty="0" smtClean="0">
              <a:solidFill>
                <a:schemeClr val="tx1"/>
              </a:solidFill>
              <a:latin typeface="VAGRounded"/>
              <a:cs typeface="VAGRounded"/>
            </a:endParaRPr>
          </a:p>
          <a:p>
            <a:pPr marL="457200" indent="-457200">
              <a:lnSpc>
                <a:spcPct val="85000"/>
              </a:lnSpc>
              <a:buSzPct val="100000"/>
              <a:buAutoNum type="alphaLcParenR"/>
            </a:pPr>
            <a:r>
              <a:rPr lang="en-US" sz="2400" dirty="0" smtClean="0">
                <a:solidFill>
                  <a:schemeClr val="tx1"/>
                </a:solidFill>
                <a:latin typeface="VAGRounded"/>
                <a:cs typeface="VAGRounded"/>
              </a:rPr>
              <a:t>Zillion</a:t>
            </a:r>
            <a:endParaRPr lang="en-US" sz="2400" dirty="0">
              <a:solidFill>
                <a:schemeClr val="tx1"/>
              </a:solidFill>
              <a:latin typeface="VAGRounded"/>
              <a:cs typeface="VAGRounded"/>
            </a:endParaRPr>
          </a:p>
        </p:txBody>
      </p:sp>
      <p:pic>
        <p:nvPicPr>
          <p:cNvPr id="6" name="Picture 10"/>
          <p:cNvPicPr>
            <a:picLocks noChangeAspect="1"/>
          </p:cNvPicPr>
          <p:nvPr/>
        </p:nvPicPr>
        <p:blipFill>
          <a:blip r:embed="rId3"/>
          <a:srcRect l="7298" t="14340" r="10573" b="10814"/>
          <a:stretch>
            <a:fillRect/>
          </a:stretch>
        </p:blipFill>
        <p:spPr bwMode="auto">
          <a:xfrm>
            <a:off x="8217842" y="76200"/>
            <a:ext cx="849958" cy="774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23"/>
          <p:cNvSpPr>
            <a:spLocks noChangeArrowheads="1"/>
          </p:cNvSpPr>
          <p:nvPr/>
        </p:nvSpPr>
        <p:spPr bwMode="auto">
          <a:xfrm>
            <a:off x="914400" y="4572000"/>
            <a:ext cx="7315200" cy="101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FFFF00"/>
                </a:solidFill>
                <a:latin typeface="18 VAG Rounded Bold   07390"/>
              </a:rPr>
              <a:t>Both Google’s and WolframAlpha’s calculator can understand and use “Hella” in their calculations!</a:t>
            </a:r>
          </a:p>
          <a:p>
            <a:pPr algn="ctr"/>
            <a:r>
              <a:rPr lang="en-US" sz="2000">
                <a:solidFill>
                  <a:srgbClr val="FFFF00"/>
                </a:solidFill>
                <a:latin typeface="Courier"/>
                <a:cs typeface="Courier"/>
              </a:rPr>
              <a:t>www.makehellaofficial.blogspot.com</a:t>
            </a:r>
          </a:p>
        </p:txBody>
      </p:sp>
    </p:spTree>
    <p:extLst>
      <p:ext uri="{BB962C8B-B14F-4D97-AF65-F5344CB8AC3E}">
        <p14:creationId xmlns:p14="http://schemas.microsoft.com/office/powerpoint/2010/main" val="26419654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Kilo, Mega, Giga, </a:t>
            </a:r>
            <a:r>
              <a:rPr lang="en-US" sz="3200" dirty="0" err="1"/>
              <a:t>Tera</a:t>
            </a:r>
            <a:r>
              <a:rPr lang="en-US" sz="3200" dirty="0"/>
              <a:t>, </a:t>
            </a:r>
            <a:r>
              <a:rPr lang="en-US" sz="3200" dirty="0" err="1"/>
              <a:t>Peta</a:t>
            </a:r>
            <a:r>
              <a:rPr lang="en-US" sz="3200" dirty="0"/>
              <a:t>, </a:t>
            </a:r>
            <a:r>
              <a:rPr lang="en-US" sz="3200" dirty="0" err="1"/>
              <a:t>Exa</a:t>
            </a:r>
            <a:r>
              <a:rPr lang="en-US" sz="3200" dirty="0"/>
              <a:t>, </a:t>
            </a:r>
            <a:r>
              <a:rPr lang="en-US" sz="3200" dirty="0" err="1"/>
              <a:t>Zetta</a:t>
            </a:r>
            <a:r>
              <a:rPr lang="en-US" sz="3200" dirty="0"/>
              <a:t>, </a:t>
            </a:r>
            <a:r>
              <a:rPr lang="en-US" sz="3200" dirty="0" err="1"/>
              <a:t>Yotta</a:t>
            </a:r>
            <a:endParaRPr lang="en-US" sz="3200" dirty="0"/>
          </a:p>
        </p:txBody>
      </p:sp>
      <p:sp>
        <p:nvSpPr>
          <p:cNvPr id="16302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sz="1800" dirty="0">
              <a:latin typeface="18 VAG Rounded Thin   55390"/>
            </a:endParaRPr>
          </a:p>
          <a:p>
            <a:endParaRPr lang="en-US" sz="1800" dirty="0">
              <a:latin typeface="18 VAG Rounded Thin   55390"/>
            </a:endParaRPr>
          </a:p>
          <a:p>
            <a:r>
              <a:rPr lang="en-US" sz="1800" dirty="0">
                <a:latin typeface="18 VAG Rounded Thin   55390"/>
              </a:rPr>
              <a:t>Kid meets giant Texas people exercising </a:t>
            </a:r>
            <a:r>
              <a:rPr lang="en-US" sz="1800" dirty="0" err="1">
                <a:latin typeface="18 VAG Rounded Thin   55390"/>
              </a:rPr>
              <a:t>zen</a:t>
            </a:r>
            <a:r>
              <a:rPr lang="en-US" sz="1800" dirty="0">
                <a:latin typeface="18 VAG Rounded Thin   55390"/>
              </a:rPr>
              <a:t>-like yoga. – Rolf O</a:t>
            </a:r>
          </a:p>
          <a:p>
            <a:r>
              <a:rPr lang="en-US" sz="1800" dirty="0">
                <a:latin typeface="18 VAG Rounded Thin   55390"/>
              </a:rPr>
              <a:t>Kind men give ten percent extra, zestfully, youthfully. – </a:t>
            </a:r>
            <a:r>
              <a:rPr lang="en-US" sz="1800" dirty="0" err="1">
                <a:latin typeface="18 VAG Rounded Thin   55390"/>
              </a:rPr>
              <a:t>Hava</a:t>
            </a:r>
            <a:r>
              <a:rPr lang="en-US" sz="1800" dirty="0">
                <a:latin typeface="18 VAG Rounded Thin   55390"/>
              </a:rPr>
              <a:t> E</a:t>
            </a:r>
          </a:p>
          <a:p>
            <a:r>
              <a:rPr lang="en-US" sz="1800" dirty="0">
                <a:latin typeface="18 VAG Rounded Thin   55390"/>
              </a:rPr>
              <a:t>Kissing Mentors Gives Testy Persistent Extremists Zealous Youthfulness. – </a:t>
            </a:r>
            <a:r>
              <a:rPr lang="en-US" sz="1800" dirty="0" err="1" smtClean="0">
                <a:latin typeface="18 VAG Rounded Thin   55390"/>
              </a:rPr>
              <a:t>Gary M</a:t>
            </a:r>
            <a:endParaRPr lang="en-US" sz="1800" dirty="0">
              <a:latin typeface="18 VAG Rounded Thin   55390"/>
            </a:endParaRPr>
          </a:p>
          <a:p>
            <a:r>
              <a:rPr lang="en-US" sz="1800" dirty="0">
                <a:latin typeface="18 VAG Rounded Thin   55390"/>
              </a:rPr>
              <a:t>Kindness means giving, teaching, permeating excess zeal yourself. – </a:t>
            </a:r>
            <a:r>
              <a:rPr lang="en-US" sz="1800" dirty="0" err="1">
                <a:latin typeface="18 VAG Rounded Thin   55390"/>
              </a:rPr>
              <a:t>Hava</a:t>
            </a:r>
            <a:r>
              <a:rPr lang="en-US" sz="1800" dirty="0">
                <a:latin typeface="18 VAG Rounded Thin   55390"/>
              </a:rPr>
              <a:t> E</a:t>
            </a:r>
          </a:p>
          <a:p>
            <a:r>
              <a:rPr lang="en-US" sz="1800" dirty="0">
                <a:latin typeface="18 VAG Rounded Thin   55390"/>
              </a:rPr>
              <a:t>Killing messengers gives terrible people exactly zero, </a:t>
            </a:r>
            <a:r>
              <a:rPr lang="en-US" sz="1800" dirty="0" err="1">
                <a:latin typeface="18 VAG Rounded Thin   55390"/>
              </a:rPr>
              <a:t>yo</a:t>
            </a:r>
            <a:endParaRPr lang="en-US" sz="1800" dirty="0">
              <a:latin typeface="18 VAG Rounded Thin   55390"/>
            </a:endParaRPr>
          </a:p>
          <a:p>
            <a:r>
              <a:rPr lang="en-US" sz="1800" dirty="0">
                <a:latin typeface="18 VAG Rounded Thin   55390"/>
              </a:rPr>
              <a:t>Kindergarten means giving teachers perfect examples (of) zeal (&amp;) youth</a:t>
            </a:r>
          </a:p>
          <a:p>
            <a:r>
              <a:rPr lang="en-US" sz="1800" dirty="0">
                <a:latin typeface="18 VAG Rounded Thin   55390"/>
              </a:rPr>
              <a:t>Kissing mediocre girls/guys teaches people (to) expect zero (from) you</a:t>
            </a:r>
          </a:p>
          <a:p>
            <a:r>
              <a:rPr lang="en-US" sz="1800" dirty="0">
                <a:latin typeface="18 VAG Rounded Thin   55390"/>
              </a:rPr>
              <a:t>Kinky Mean Girls Teach Penis-Extending Zen Yoga</a:t>
            </a:r>
          </a:p>
          <a:p>
            <a:r>
              <a:rPr lang="en-US" sz="1800" dirty="0">
                <a:latin typeface="18 VAG Rounded Thin   55390"/>
              </a:rPr>
              <a:t>Kissing Mel Gibson, Teddy Pendergrass exclaimed: “Zesty, </a:t>
            </a:r>
            <a:r>
              <a:rPr lang="en-US" sz="1800" dirty="0" err="1">
                <a:latin typeface="18 VAG Rounded Thin   55390"/>
              </a:rPr>
              <a:t>yo</a:t>
            </a:r>
            <a:r>
              <a:rPr lang="en-US" sz="1800" dirty="0">
                <a:latin typeface="18 VAG Rounded Thin   55390"/>
              </a:rPr>
              <a:t>!” – Dan G</a:t>
            </a:r>
          </a:p>
          <a:p>
            <a:r>
              <a:rPr lang="en-US" sz="1800" dirty="0">
                <a:latin typeface="18 VAG Rounded Thin   55390"/>
              </a:rPr>
              <a:t>Kissing me gives ten percent extra zeal &amp; youth! – Dan G (borrowing parts)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0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0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30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30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30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30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30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30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2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302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302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2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302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302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2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302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302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2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302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302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2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302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302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2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302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302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ヒラギノ丸ゴ Pro W4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69351</TotalTime>
  <Pages>47</Pages>
  <Words>1408</Words>
  <Application>Microsoft Macintosh PowerPoint</Application>
  <PresentationFormat>Letter Paper (8.5x11 in)</PresentationFormat>
  <Paragraphs>210</Paragraphs>
  <Slides>18</Slides>
  <Notes>7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Metro</vt:lpstr>
      <vt:lpstr>PowerPoint Presentation</vt:lpstr>
      <vt:lpstr>Administrivia: Become active!</vt:lpstr>
      <vt:lpstr>Opportunities Next Semester</vt:lpstr>
      <vt:lpstr>Ok, I’m hooked! Where do I go next?</vt:lpstr>
      <vt:lpstr>Things to remember from CS10</vt:lpstr>
      <vt:lpstr>Exciting Future Implications</vt:lpstr>
      <vt:lpstr>Computer Technology - Growth!</vt:lpstr>
      <vt:lpstr>Peer Instruction</vt:lpstr>
      <vt:lpstr>Kilo, Mega, Giga, Tera, Peta, Exa, Zetta, Yotta</vt:lpstr>
      <vt:lpstr>Quantum Computing (1)</vt:lpstr>
      <vt:lpstr>Quantum Computing (2)</vt:lpstr>
      <vt:lpstr>Quantum Computing (3)</vt:lpstr>
      <vt:lpstr>Quantum Computing Explained by Physicists</vt:lpstr>
      <vt:lpstr>DNA Computing</vt:lpstr>
      <vt:lpstr>Biological Machines</vt:lpstr>
      <vt:lpstr>Peer Instruction</vt:lpstr>
      <vt:lpstr>Summary</vt:lpstr>
      <vt:lpstr>The Future for Future Cal Alumni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CS61C - Lecture 13</dc:title>
  <dc:subject/>
  <dc:creator>John Wawrzynek</dc:creator>
  <cp:keywords/>
  <dc:description/>
  <cp:lastModifiedBy>Gerald Friedland</cp:lastModifiedBy>
  <cp:revision>3236</cp:revision>
  <cp:lastPrinted>2013-04-21T09:46:03Z</cp:lastPrinted>
  <dcterms:created xsi:type="dcterms:W3CDTF">2013-04-21T09:44:05Z</dcterms:created>
  <dcterms:modified xsi:type="dcterms:W3CDTF">2014-12-01T22:42:50Z</dcterms:modified>
</cp:coreProperties>
</file>